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57" r:id="rId6"/>
    <p:sldId id="269" r:id="rId7"/>
    <p:sldId id="258" r:id="rId8"/>
    <p:sldId id="259" r:id="rId9"/>
    <p:sldId id="260" r:id="rId10"/>
    <p:sldId id="261" r:id="rId11"/>
    <p:sldId id="271" r:id="rId12"/>
    <p:sldId id="262" r:id="rId13"/>
    <p:sldId id="263" r:id="rId14"/>
    <p:sldId id="264" r:id="rId15"/>
    <p:sldId id="265"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CB7"/>
    <a:srgbClr val="FFF6DD"/>
    <a:srgbClr val="FF8F8F"/>
    <a:srgbClr val="FF5D5D"/>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F8B6A-69C0-4C60-993D-86A0EA0F26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3002E18-8575-4F96-800F-6EA694ED20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422AFB-3EE8-44F5-A1D1-9A89CFC4AF8A}"/>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5" name="Footer Placeholder 4">
            <a:extLst>
              <a:ext uri="{FF2B5EF4-FFF2-40B4-BE49-F238E27FC236}">
                <a16:creationId xmlns:a16="http://schemas.microsoft.com/office/drawing/2014/main" id="{79D9C0ED-6189-4BD5-B6FA-949A14FEF8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EE39586-4757-45AC-85FD-D8FF42505C3C}"/>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1244360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9E6EC-68B4-4C74-880D-187D19E5CA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9E44F3-4844-4279-A1CB-4353C6F770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66E427-CF3A-4548-BFB4-5888CFE065D9}"/>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5" name="Footer Placeholder 4">
            <a:extLst>
              <a:ext uri="{FF2B5EF4-FFF2-40B4-BE49-F238E27FC236}">
                <a16:creationId xmlns:a16="http://schemas.microsoft.com/office/drawing/2014/main" id="{70A2D190-68AE-453E-B0F9-FF96873228D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5819E9-DEC1-4B62-88B5-0D3C9B87921E}"/>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73072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8DF986-E57C-4495-B364-495074AB6A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95E11D-0BB4-496B-9986-A8E310DD68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E8742-4586-49A5-B5F2-774AA7B2513C}"/>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5" name="Footer Placeholder 4">
            <a:extLst>
              <a:ext uri="{FF2B5EF4-FFF2-40B4-BE49-F238E27FC236}">
                <a16:creationId xmlns:a16="http://schemas.microsoft.com/office/drawing/2014/main" id="{380B0729-272E-4E79-B2C0-C2D9E5C4228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BE3F984-C085-43B3-9A22-D85F524071FE}"/>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3176995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AA118-29AA-40F1-A06F-5DF0CFFBAA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621F26-5747-4973-BD89-A686B7B1B9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AB1BEE-94C7-47EE-B8A9-C2ADB908239E}"/>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5" name="Footer Placeholder 4">
            <a:extLst>
              <a:ext uri="{FF2B5EF4-FFF2-40B4-BE49-F238E27FC236}">
                <a16:creationId xmlns:a16="http://schemas.microsoft.com/office/drawing/2014/main" id="{DBAFFF4B-EEF3-47A0-B9DC-C2AF0BCB29C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E39DCFD-B148-474C-B025-47F082BE9446}"/>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1577302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E48AC-532A-46D9-AE20-25341264B5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FA686F-C67C-4830-B782-DD3CAA01BE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435057-CCCA-43AC-8CD7-6988AB1AFEAD}"/>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5" name="Footer Placeholder 4">
            <a:extLst>
              <a:ext uri="{FF2B5EF4-FFF2-40B4-BE49-F238E27FC236}">
                <a16:creationId xmlns:a16="http://schemas.microsoft.com/office/drawing/2014/main" id="{F9C24307-268C-4BDE-8E4C-51BB60409B1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472158D-0870-4F1C-9C6A-C72E8494BA67}"/>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1326974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5B8FF-7638-4808-9D01-1B13AE426C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7DE483-F7B3-4A0E-B4D9-F1DA0BE603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9A9A813-D08C-49F0-80BB-DA793F72CE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1B9FD4-811E-471C-9D18-E47377C52DDC}"/>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6" name="Footer Placeholder 5">
            <a:extLst>
              <a:ext uri="{FF2B5EF4-FFF2-40B4-BE49-F238E27FC236}">
                <a16:creationId xmlns:a16="http://schemas.microsoft.com/office/drawing/2014/main" id="{95B88A96-D00E-4FFD-8F76-90FB234941B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92EFFC6-A4CE-4197-9B51-BCC5E4D9B37B}"/>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2196063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A3C28-D116-4785-B855-DA42897765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4B2C640-975F-4C4A-953B-18EE08A187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FDD0DB-6615-41A9-9FB0-24781F5CD5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2ECFC7-33CF-41C4-B174-DE59C047D2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9A799F-9B8A-4B09-A0B7-FFEB3CF334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913D56-553D-4A6D-9099-D87D06DC79F2}"/>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8" name="Footer Placeholder 7">
            <a:extLst>
              <a:ext uri="{FF2B5EF4-FFF2-40B4-BE49-F238E27FC236}">
                <a16:creationId xmlns:a16="http://schemas.microsoft.com/office/drawing/2014/main" id="{63D0D6BD-FF1B-49B6-BE71-1D87DA8831B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AE641AC-75D7-499F-B1F3-23790E73C519}"/>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1870055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F11AB-3C62-4911-A022-CE5E60495F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9C2E10-2ECE-4FD3-8035-6B5FBC5B65C5}"/>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4" name="Footer Placeholder 3">
            <a:extLst>
              <a:ext uri="{FF2B5EF4-FFF2-40B4-BE49-F238E27FC236}">
                <a16:creationId xmlns:a16="http://schemas.microsoft.com/office/drawing/2014/main" id="{EA375773-0A46-4E16-8D75-2780E0FAFB2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99B322-B06D-4E6A-BB63-4B66EE200F66}"/>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3468633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30CA7A-EF2D-498D-9630-F4F6EC84A566}"/>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3" name="Footer Placeholder 2">
            <a:extLst>
              <a:ext uri="{FF2B5EF4-FFF2-40B4-BE49-F238E27FC236}">
                <a16:creationId xmlns:a16="http://schemas.microsoft.com/office/drawing/2014/main" id="{A318BE5D-B0E0-40EA-95A9-D92BFC8CF9C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CA431BA-FC02-4E63-A77C-BE0FC5BC2457}"/>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1089560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59759-ED58-4223-9FD1-CEEF4163EA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02F56F-5E4E-4305-9EA8-79F6B28902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EFF4D9-9989-4413-9C48-29263134CA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68869A-44C4-4D98-A348-D76C599C1B66}"/>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6" name="Footer Placeholder 5">
            <a:extLst>
              <a:ext uri="{FF2B5EF4-FFF2-40B4-BE49-F238E27FC236}">
                <a16:creationId xmlns:a16="http://schemas.microsoft.com/office/drawing/2014/main" id="{BAA0EEC0-B0EA-46B6-9F11-467FCFCB7AB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3C6000A-C52C-40B0-804A-71E53A29FCA3}"/>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4284738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F9AF6-0D6A-46BE-ACEF-73F9D4D3EE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867988-2371-40BA-BE8C-715120174D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DB6E8EB-3808-47A0-8AC1-FDEE809261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310C46-C497-49A6-B43E-5C6265F4919C}"/>
              </a:ext>
            </a:extLst>
          </p:cNvPr>
          <p:cNvSpPr>
            <a:spLocks noGrp="1"/>
          </p:cNvSpPr>
          <p:nvPr>
            <p:ph type="dt" sz="half" idx="10"/>
          </p:nvPr>
        </p:nvSpPr>
        <p:spPr/>
        <p:txBody>
          <a:bodyPr/>
          <a:lstStyle/>
          <a:p>
            <a:fld id="{195677AB-71C3-4FB0-8182-C585CDA2AD05}" type="datetimeFigureOut">
              <a:rPr lang="en-US" smtClean="0"/>
              <a:t>1/27/2022</a:t>
            </a:fld>
            <a:endParaRPr lang="en-US" dirty="0"/>
          </a:p>
        </p:txBody>
      </p:sp>
      <p:sp>
        <p:nvSpPr>
          <p:cNvPr id="6" name="Footer Placeholder 5">
            <a:extLst>
              <a:ext uri="{FF2B5EF4-FFF2-40B4-BE49-F238E27FC236}">
                <a16:creationId xmlns:a16="http://schemas.microsoft.com/office/drawing/2014/main" id="{B4AF0772-871C-44DF-A7A5-76086DE480C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34153B0-81E6-4C14-8B2A-ED225805ECBD}"/>
              </a:ext>
            </a:extLst>
          </p:cNvPr>
          <p:cNvSpPr>
            <a:spLocks noGrp="1"/>
          </p:cNvSpPr>
          <p:nvPr>
            <p:ph type="sldNum" sz="quarter" idx="12"/>
          </p:nvPr>
        </p:nvSpPr>
        <p:spPr/>
        <p:txBody>
          <a:bodyPr/>
          <a:lstStyle/>
          <a:p>
            <a:fld id="{2EE7BD73-B9FA-47D1-84D3-F2E4A252B126}" type="slidenum">
              <a:rPr lang="en-US" smtClean="0"/>
              <a:t>‹#›</a:t>
            </a:fld>
            <a:endParaRPr lang="en-US" dirty="0"/>
          </a:p>
        </p:txBody>
      </p:sp>
    </p:spTree>
    <p:extLst>
      <p:ext uri="{BB962C8B-B14F-4D97-AF65-F5344CB8AC3E}">
        <p14:creationId xmlns:p14="http://schemas.microsoft.com/office/powerpoint/2010/main" val="634524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40000">
              <a:srgbClr val="FFF6DD"/>
            </a:gs>
            <a:gs pos="100000">
              <a:schemeClr val="accent1">
                <a:lumMod val="20000"/>
                <a:lumOff val="8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F306EA-48BD-4396-87F2-CC52670636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ABBC3B-0EF7-41E3-BC7B-EFA65E8558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D03B17-38A7-4C47-A329-8D4716A8BD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5677AB-71C3-4FB0-8182-C585CDA2AD05}" type="datetimeFigureOut">
              <a:rPr lang="en-US" smtClean="0"/>
              <a:t>1/27/2022</a:t>
            </a:fld>
            <a:endParaRPr lang="en-US" dirty="0"/>
          </a:p>
        </p:txBody>
      </p:sp>
      <p:sp>
        <p:nvSpPr>
          <p:cNvPr id="5" name="Footer Placeholder 4">
            <a:extLst>
              <a:ext uri="{FF2B5EF4-FFF2-40B4-BE49-F238E27FC236}">
                <a16:creationId xmlns:a16="http://schemas.microsoft.com/office/drawing/2014/main" id="{CEB86B97-3EEE-498F-8006-A93C09D126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1061CBD-C184-465D-A535-3FA1E82F49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7BD73-B9FA-47D1-84D3-F2E4A252B126}" type="slidenum">
              <a:rPr lang="en-US" smtClean="0"/>
              <a:t>‹#›</a:t>
            </a:fld>
            <a:endParaRPr lang="en-US" dirty="0"/>
          </a:p>
        </p:txBody>
      </p:sp>
    </p:spTree>
    <p:extLst>
      <p:ext uri="{BB962C8B-B14F-4D97-AF65-F5344CB8AC3E}">
        <p14:creationId xmlns:p14="http://schemas.microsoft.com/office/powerpoint/2010/main" val="1240807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ECB7"/>
            </a:gs>
            <a:gs pos="30000">
              <a:srgbClr val="FFF6DD"/>
            </a:gs>
            <a:gs pos="100000">
              <a:schemeClr val="accent1">
                <a:lumMod val="20000"/>
                <a:lumOff val="8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D06F-EDFC-43ED-83F9-DC17CEB3AFB7}"/>
              </a:ext>
            </a:extLst>
          </p:cNvPr>
          <p:cNvSpPr>
            <a:spLocks noGrp="1"/>
          </p:cNvSpPr>
          <p:nvPr>
            <p:ph type="ctrTitle"/>
          </p:nvPr>
        </p:nvSpPr>
        <p:spPr>
          <a:xfrm>
            <a:off x="274320" y="542108"/>
            <a:ext cx="9548948" cy="2136084"/>
          </a:xfrm>
        </p:spPr>
        <p:txBody>
          <a:bodyPr>
            <a:noAutofit/>
          </a:bodyPr>
          <a:lstStyle/>
          <a:p>
            <a:pPr algn="just"/>
            <a:r>
              <a:rPr lang="en-US" sz="4800" dirty="0"/>
              <a:t>Judicial Independence and the Rule of Law -- A Panel Discussion Dedicated to the Late Mark I. Harrison</a:t>
            </a:r>
          </a:p>
        </p:txBody>
      </p:sp>
      <p:sp>
        <p:nvSpPr>
          <p:cNvPr id="3" name="Subtitle 2">
            <a:extLst>
              <a:ext uri="{FF2B5EF4-FFF2-40B4-BE49-F238E27FC236}">
                <a16:creationId xmlns:a16="http://schemas.microsoft.com/office/drawing/2014/main" id="{53DF2860-5FFA-4EC7-870A-70A10D9B674B}"/>
              </a:ext>
            </a:extLst>
          </p:cNvPr>
          <p:cNvSpPr>
            <a:spLocks noGrp="1"/>
          </p:cNvSpPr>
          <p:nvPr>
            <p:ph type="subTitle" idx="1"/>
          </p:nvPr>
        </p:nvSpPr>
        <p:spPr>
          <a:xfrm>
            <a:off x="1484809" y="3225458"/>
            <a:ext cx="9144000" cy="1655762"/>
          </a:xfrm>
        </p:spPr>
        <p:txBody>
          <a:bodyPr>
            <a:noAutofit/>
          </a:bodyPr>
          <a:lstStyle/>
          <a:p>
            <a:r>
              <a:rPr lang="en-US" sz="2800" b="1" dirty="0"/>
              <a:t>Judicial Independence in the Model Code of Judicial Conduct </a:t>
            </a:r>
          </a:p>
          <a:p>
            <a:r>
              <a:rPr lang="en-US" sz="2800" dirty="0"/>
              <a:t>Myles V. Lynk</a:t>
            </a:r>
          </a:p>
          <a:p>
            <a:r>
              <a:rPr lang="en-US" sz="2800" dirty="0"/>
              <a:t>Professor Emeritus, Sandra Day O’Connor College of Law, Arizona State University, Phoenix, AZ</a:t>
            </a:r>
          </a:p>
          <a:p>
            <a:r>
              <a:rPr lang="en-US" sz="2800" dirty="0"/>
              <a:t>January 27,2022</a:t>
            </a:r>
          </a:p>
          <a:p>
            <a:pPr algn="l"/>
            <a:r>
              <a:rPr lang="en-US" b="1" dirty="0"/>
              <a:t>“An independent, fair and impartial judiciary is indispensable to our system of justice.” – Model Code of Judicial Conduct, Preamble, ¶ 1.  </a:t>
            </a:r>
            <a:r>
              <a:rPr lang="en-US" dirty="0"/>
              <a:t>	</a:t>
            </a:r>
            <a:r>
              <a:rPr lang="en-US" sz="2800" dirty="0"/>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80022" y="398036"/>
            <a:ext cx="1824135" cy="2553789"/>
          </a:xfrm>
          <a:prstGeom prst="rect">
            <a:avLst/>
          </a:prstGeom>
          <a:effectLst>
            <a:softEdge rad="0"/>
          </a:effectLst>
        </p:spPr>
      </p:pic>
    </p:spTree>
    <p:extLst>
      <p:ext uri="{BB962C8B-B14F-4D97-AF65-F5344CB8AC3E}">
        <p14:creationId xmlns:p14="http://schemas.microsoft.com/office/powerpoint/2010/main" val="3676086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11958BF2-1B1B-44F9-8FEE-F5D45108F51B}"/>
              </a:ext>
            </a:extLst>
          </p:cNvPr>
          <p:cNvSpPr>
            <a:spLocks noGrp="1"/>
          </p:cNvSpPr>
          <p:nvPr>
            <p:ph type="title"/>
          </p:nvPr>
        </p:nvSpPr>
        <p:spPr/>
        <p:txBody>
          <a:bodyPr/>
          <a:lstStyle/>
          <a:p>
            <a:pPr algn="ctr"/>
            <a:r>
              <a:rPr lang="en-US" dirty="0"/>
              <a:t>Judicial Independence in the Model Code </a:t>
            </a:r>
          </a:p>
        </p:txBody>
      </p:sp>
      <p:sp>
        <p:nvSpPr>
          <p:cNvPr id="3" name="Content Placeholder 2">
            <a:extLst>
              <a:ext uri="{FF2B5EF4-FFF2-40B4-BE49-F238E27FC236}">
                <a16:creationId xmlns:a16="http://schemas.microsoft.com/office/drawing/2014/main" id="{633D5C90-EE41-41E1-879D-B7450BBD416B}"/>
              </a:ext>
            </a:extLst>
          </p:cNvPr>
          <p:cNvSpPr>
            <a:spLocks noGrp="1"/>
          </p:cNvSpPr>
          <p:nvPr>
            <p:ph idx="1"/>
          </p:nvPr>
        </p:nvSpPr>
        <p:spPr/>
        <p:txBody>
          <a:bodyPr/>
          <a:lstStyle/>
          <a:p>
            <a:r>
              <a:rPr lang="en-US" dirty="0"/>
              <a:t>What does the Model Code now say about judicial independence? </a:t>
            </a:r>
          </a:p>
          <a:p>
            <a:r>
              <a:rPr lang="en-US" dirty="0"/>
              <a:t>Not surprisingly, the Model Code is focused on what a judge or judicial election candidate should or should not do, and not on the external pressures that can be brought to bear on a judge. The Code can only impart to judges the admonition that they must act with impartiality, independence and integrity in the discharge of their duties.   </a:t>
            </a:r>
          </a:p>
          <a:p>
            <a:r>
              <a:rPr lang="en-US" dirty="0"/>
              <a:t>The definition of “</a:t>
            </a:r>
            <a:r>
              <a:rPr lang="en-US" b="1" dirty="0"/>
              <a:t>Independence</a:t>
            </a:r>
            <a:r>
              <a:rPr lang="en-US" dirty="0"/>
              <a:t>” in the Code is that it “</a:t>
            </a:r>
            <a:r>
              <a:rPr lang="en-US" b="1" dirty="0"/>
              <a:t>means a judge’s freedom from influences or controls other than those established by law.</a:t>
            </a:r>
            <a:r>
              <a:rPr lang="en-US" dirty="0"/>
              <a:t>”   </a:t>
            </a:r>
          </a:p>
          <a:p>
            <a:endParaRPr lang="en-US" dirty="0"/>
          </a:p>
        </p:txBody>
      </p:sp>
    </p:spTree>
    <p:extLst>
      <p:ext uri="{BB962C8B-B14F-4D97-AF65-F5344CB8AC3E}">
        <p14:creationId xmlns:p14="http://schemas.microsoft.com/office/powerpoint/2010/main" val="1232153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6A582E8F-6205-413F-99F4-5CC066F087F0}"/>
              </a:ext>
            </a:extLst>
          </p:cNvPr>
          <p:cNvSpPr>
            <a:spLocks noGrp="1"/>
          </p:cNvSpPr>
          <p:nvPr>
            <p:ph type="title"/>
          </p:nvPr>
        </p:nvSpPr>
        <p:spPr/>
        <p:txBody>
          <a:bodyPr/>
          <a:lstStyle/>
          <a:p>
            <a:pPr algn="ctr"/>
            <a:r>
              <a:rPr lang="en-US" dirty="0"/>
              <a:t>Format of the Model Code of Judicial Conduct  </a:t>
            </a:r>
          </a:p>
        </p:txBody>
      </p:sp>
      <p:sp>
        <p:nvSpPr>
          <p:cNvPr id="3" name="Content Placeholder 2">
            <a:extLst>
              <a:ext uri="{FF2B5EF4-FFF2-40B4-BE49-F238E27FC236}">
                <a16:creationId xmlns:a16="http://schemas.microsoft.com/office/drawing/2014/main" id="{12B7F64A-CE86-4DF7-A06B-B04AD560DCAA}"/>
              </a:ext>
            </a:extLst>
          </p:cNvPr>
          <p:cNvSpPr>
            <a:spLocks noGrp="1"/>
          </p:cNvSpPr>
          <p:nvPr>
            <p:ph idx="1"/>
          </p:nvPr>
        </p:nvSpPr>
        <p:spPr/>
        <p:txBody>
          <a:bodyPr/>
          <a:lstStyle/>
          <a:p>
            <a:r>
              <a:rPr lang="en-US" dirty="0"/>
              <a:t>The Model Code now contains four Canons, not seven.  </a:t>
            </a:r>
          </a:p>
          <a:p>
            <a:r>
              <a:rPr lang="en-US" dirty="0"/>
              <a:t>“The Canons state overarching principles of judicial ethics that all judges must observe.”  Scope, para. [2]</a:t>
            </a:r>
          </a:p>
          <a:p>
            <a:r>
              <a:rPr lang="en-US" dirty="0"/>
              <a:t>Each Canon is followed by a set of Rules.  “[A] judge may be disciplined only for violating a Rule.”   Scope, para. [2]   </a:t>
            </a:r>
          </a:p>
          <a:p>
            <a:r>
              <a:rPr lang="en-US" dirty="0"/>
              <a:t>“[T]he black Ietter of the rules is binding and enforceable,” Scope, para. 6], but: “The Rules should not be interpreted to impinge upon the essential independence of judges in making judicial decisions.” Scope, para. [5]. </a:t>
            </a:r>
          </a:p>
        </p:txBody>
      </p:sp>
    </p:spTree>
    <p:extLst>
      <p:ext uri="{BB962C8B-B14F-4D97-AF65-F5344CB8AC3E}">
        <p14:creationId xmlns:p14="http://schemas.microsoft.com/office/powerpoint/2010/main" val="2844408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676D-2EEC-486B-ABD8-69EF1D3CBDC1}"/>
              </a:ext>
            </a:extLst>
          </p:cNvPr>
          <p:cNvSpPr>
            <a:spLocks noGrp="1"/>
          </p:cNvSpPr>
          <p:nvPr>
            <p:ph type="title"/>
          </p:nvPr>
        </p:nvSpPr>
        <p:spPr/>
        <p:txBody>
          <a:bodyPr/>
          <a:lstStyle/>
          <a:p>
            <a:pPr algn="ctr"/>
            <a:r>
              <a:rPr lang="en-US" dirty="0"/>
              <a:t>Judicial Independence in the Model Code, </a:t>
            </a:r>
            <a:br>
              <a:rPr lang="en-US" dirty="0"/>
            </a:br>
            <a:r>
              <a:rPr lang="en-US" dirty="0"/>
              <a:t>Canon 1</a:t>
            </a:r>
          </a:p>
        </p:txBody>
      </p:sp>
      <p:sp>
        <p:nvSpPr>
          <p:cNvPr id="3" name="Content Placeholder 2">
            <a:extLst>
              <a:ext uri="{FF2B5EF4-FFF2-40B4-BE49-F238E27FC236}">
                <a16:creationId xmlns:a16="http://schemas.microsoft.com/office/drawing/2014/main" id="{6AA76906-8720-4B43-A63A-7C5767EF4514}"/>
              </a:ext>
            </a:extLst>
          </p:cNvPr>
          <p:cNvSpPr>
            <a:spLocks noGrp="1"/>
          </p:cNvSpPr>
          <p:nvPr>
            <p:ph idx="1"/>
          </p:nvPr>
        </p:nvSpPr>
        <p:spPr/>
        <p:txBody>
          <a:bodyPr/>
          <a:lstStyle/>
          <a:p>
            <a:r>
              <a:rPr lang="en-US" dirty="0"/>
              <a:t>Canon 1 states: “A judge shall uphold and promote the independence, integrity, and impartiality of the judiciary, and shall avoid impropriety and the appearance of impropriety.”  </a:t>
            </a:r>
          </a:p>
          <a:p>
            <a:endParaRPr lang="en-US" dirty="0"/>
          </a:p>
          <a:p>
            <a:r>
              <a:rPr lang="en-US" dirty="0"/>
              <a:t>Rule 1.2 under Canon 1 restates this requirement with the addition that a judge, “shall act at all times in a manner that promotes public confidence,” that the judiciary possesses these qualities.  </a:t>
            </a:r>
          </a:p>
        </p:txBody>
      </p:sp>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Tree>
    <p:extLst>
      <p:ext uri="{BB962C8B-B14F-4D97-AF65-F5344CB8AC3E}">
        <p14:creationId xmlns:p14="http://schemas.microsoft.com/office/powerpoint/2010/main" val="1270908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A8B70F4D-CDEE-4A9D-8B6E-3ECC61CA6AF0}"/>
              </a:ext>
            </a:extLst>
          </p:cNvPr>
          <p:cNvSpPr>
            <a:spLocks noGrp="1"/>
          </p:cNvSpPr>
          <p:nvPr>
            <p:ph type="title"/>
          </p:nvPr>
        </p:nvSpPr>
        <p:spPr/>
        <p:txBody>
          <a:bodyPr/>
          <a:lstStyle/>
          <a:p>
            <a:pPr algn="ctr"/>
            <a:r>
              <a:rPr lang="en-US" dirty="0"/>
              <a:t>Judicial Independence in the Model Code,</a:t>
            </a:r>
            <a:br>
              <a:rPr lang="en-US" dirty="0"/>
            </a:br>
            <a:r>
              <a:rPr lang="en-US" dirty="0"/>
              <a:t>Canon 3 </a:t>
            </a:r>
          </a:p>
        </p:txBody>
      </p:sp>
      <p:sp>
        <p:nvSpPr>
          <p:cNvPr id="3" name="Content Placeholder 2">
            <a:extLst>
              <a:ext uri="{FF2B5EF4-FFF2-40B4-BE49-F238E27FC236}">
                <a16:creationId xmlns:a16="http://schemas.microsoft.com/office/drawing/2014/main" id="{492F82B6-5CD1-4F3A-89FD-B34F12175509}"/>
              </a:ext>
            </a:extLst>
          </p:cNvPr>
          <p:cNvSpPr>
            <a:spLocks noGrp="1"/>
          </p:cNvSpPr>
          <p:nvPr>
            <p:ph idx="1"/>
          </p:nvPr>
        </p:nvSpPr>
        <p:spPr/>
        <p:txBody>
          <a:bodyPr/>
          <a:lstStyle/>
          <a:p>
            <a:endParaRPr lang="en-US" dirty="0"/>
          </a:p>
          <a:p>
            <a:r>
              <a:rPr lang="en-US" dirty="0"/>
              <a:t>Canon 3 states: “A judge shall conduct the judge’s personal and extrajudicial activities to minimize the risk of conflict with the obligations of judicial office.     </a:t>
            </a:r>
          </a:p>
          <a:p>
            <a:endParaRPr lang="en-US" dirty="0"/>
          </a:p>
          <a:p>
            <a:r>
              <a:rPr lang="en-US" dirty="0"/>
              <a:t>Rule 3.1(C) under Canon 3 prohibits a judge form participating “in activities that would appear to a reasonable person to undermine the judge’s independence, integrity or impartiality.”</a:t>
            </a:r>
          </a:p>
        </p:txBody>
      </p:sp>
    </p:spTree>
    <p:extLst>
      <p:ext uri="{BB962C8B-B14F-4D97-AF65-F5344CB8AC3E}">
        <p14:creationId xmlns:p14="http://schemas.microsoft.com/office/powerpoint/2010/main" val="3062144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078FA57A-C65C-4B23-AA5F-C7EB00131C23}"/>
              </a:ext>
            </a:extLst>
          </p:cNvPr>
          <p:cNvSpPr>
            <a:spLocks noGrp="1"/>
          </p:cNvSpPr>
          <p:nvPr>
            <p:ph type="title"/>
          </p:nvPr>
        </p:nvSpPr>
        <p:spPr/>
        <p:txBody>
          <a:bodyPr/>
          <a:lstStyle/>
          <a:p>
            <a:pPr algn="ctr"/>
            <a:r>
              <a:rPr lang="en-US" dirty="0"/>
              <a:t>Judicial Independence in the Model Code,</a:t>
            </a:r>
            <a:br>
              <a:rPr lang="en-US" dirty="0"/>
            </a:br>
            <a:r>
              <a:rPr lang="en-US" dirty="0"/>
              <a:t>Canon 3 </a:t>
            </a:r>
          </a:p>
        </p:txBody>
      </p:sp>
      <p:sp>
        <p:nvSpPr>
          <p:cNvPr id="3" name="Content Placeholder 2">
            <a:extLst>
              <a:ext uri="{FF2B5EF4-FFF2-40B4-BE49-F238E27FC236}">
                <a16:creationId xmlns:a16="http://schemas.microsoft.com/office/drawing/2014/main" id="{6A9B0561-0F38-4236-A225-8506EADCCD53}"/>
              </a:ext>
            </a:extLst>
          </p:cNvPr>
          <p:cNvSpPr>
            <a:spLocks noGrp="1"/>
          </p:cNvSpPr>
          <p:nvPr>
            <p:ph idx="1"/>
          </p:nvPr>
        </p:nvSpPr>
        <p:spPr/>
        <p:txBody>
          <a:bodyPr>
            <a:normAutofit/>
          </a:bodyPr>
          <a:lstStyle/>
          <a:p>
            <a:r>
              <a:rPr lang="en-US" dirty="0"/>
              <a:t>Rule 3.12 under Canon 3 permits a judge to accept “reasonable compensation” for permitted extrajudicial activities, “unless such acceptance would appear to a reasonable person to undermine the judge’s independence, integrity or impartiality.”  </a:t>
            </a:r>
          </a:p>
          <a:p>
            <a:endParaRPr lang="en-US" dirty="0"/>
          </a:p>
          <a:p>
            <a:r>
              <a:rPr lang="en-US" dirty="0"/>
              <a:t>Similarly, Rule 3.13(A) under Canon 3 prohibits a judge from accepting any gift, loan, bequests, benefit or other thing of value if acceptance is prohibited by law “or would appear to a reasonable person to undermine the judge’s independence, integrity or impartiality.” </a:t>
            </a:r>
          </a:p>
          <a:p>
            <a:endParaRPr lang="en-US" dirty="0"/>
          </a:p>
          <a:p>
            <a:endParaRPr lang="en-US" dirty="0"/>
          </a:p>
        </p:txBody>
      </p:sp>
    </p:spTree>
    <p:extLst>
      <p:ext uri="{BB962C8B-B14F-4D97-AF65-F5344CB8AC3E}">
        <p14:creationId xmlns:p14="http://schemas.microsoft.com/office/powerpoint/2010/main" val="2074730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AEB1A79F-92A7-44EC-8F58-247823E4907E}"/>
              </a:ext>
            </a:extLst>
          </p:cNvPr>
          <p:cNvSpPr>
            <a:spLocks noGrp="1"/>
          </p:cNvSpPr>
          <p:nvPr>
            <p:ph type="title"/>
          </p:nvPr>
        </p:nvSpPr>
        <p:spPr/>
        <p:txBody>
          <a:bodyPr/>
          <a:lstStyle/>
          <a:p>
            <a:pPr algn="ctr"/>
            <a:r>
              <a:rPr lang="en-US" dirty="0"/>
              <a:t>Judicial Independence in the Model Code, Canon 4 </a:t>
            </a:r>
          </a:p>
        </p:txBody>
      </p:sp>
      <p:sp>
        <p:nvSpPr>
          <p:cNvPr id="3" name="Content Placeholder 2">
            <a:extLst>
              <a:ext uri="{FF2B5EF4-FFF2-40B4-BE49-F238E27FC236}">
                <a16:creationId xmlns:a16="http://schemas.microsoft.com/office/drawing/2014/main" id="{004E25C7-6938-4DD6-8C56-06025B0BBAD6}"/>
              </a:ext>
            </a:extLst>
          </p:cNvPr>
          <p:cNvSpPr>
            <a:spLocks noGrp="1"/>
          </p:cNvSpPr>
          <p:nvPr>
            <p:ph idx="1"/>
          </p:nvPr>
        </p:nvSpPr>
        <p:spPr/>
        <p:txBody>
          <a:bodyPr>
            <a:normAutofit fontScale="92500"/>
          </a:bodyPr>
          <a:lstStyle/>
          <a:p>
            <a:r>
              <a:rPr lang="en-US" dirty="0"/>
              <a:t>Canon 4 is the Canon that deals with judicial elections.  It now provides: “A judge or candidate for judicial office shall not engage in political or campaign activity that is inconsistent with the independence, integrity, or impartiality of the judiciary.”     </a:t>
            </a:r>
          </a:p>
          <a:p>
            <a:r>
              <a:rPr lang="en-US" dirty="0"/>
              <a:t>Rule 4.2(A)(1) under Canon 4 provides: “A judicial candidate in a partisan, nonpartisan,  or retention public election shall act at all times in a manner consistent with the independence, integrity and impartiality of the judiciary.”  </a:t>
            </a:r>
          </a:p>
          <a:p>
            <a:r>
              <a:rPr lang="en-US" dirty="0"/>
              <a:t>Of course, if a charge is brought against a judge for violating this provision,  it is still up to a court to determine what political and campaign activities are inconsistent with judicial independence, integrity or impartiality. </a:t>
            </a:r>
          </a:p>
        </p:txBody>
      </p:sp>
    </p:spTree>
    <p:extLst>
      <p:ext uri="{BB962C8B-B14F-4D97-AF65-F5344CB8AC3E}">
        <p14:creationId xmlns:p14="http://schemas.microsoft.com/office/powerpoint/2010/main" val="1539133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39C3FEE1-F17B-42D5-8728-15B055E82EA6}"/>
              </a:ext>
            </a:extLst>
          </p:cNvPr>
          <p:cNvSpPr>
            <a:spLocks noGrp="1"/>
          </p:cNvSpPr>
          <p:nvPr>
            <p:ph type="title"/>
          </p:nvPr>
        </p:nvSpPr>
        <p:spPr/>
        <p:txBody>
          <a:bodyPr/>
          <a:lstStyle/>
          <a:p>
            <a:pPr algn="ctr"/>
            <a:r>
              <a:rPr lang="en-US" dirty="0"/>
              <a:t>Conclusion </a:t>
            </a:r>
          </a:p>
        </p:txBody>
      </p:sp>
      <p:sp>
        <p:nvSpPr>
          <p:cNvPr id="3" name="Content Placeholder 2">
            <a:extLst>
              <a:ext uri="{FF2B5EF4-FFF2-40B4-BE49-F238E27FC236}">
                <a16:creationId xmlns:a16="http://schemas.microsoft.com/office/drawing/2014/main" id="{68B46440-4491-4FFF-BB29-85A0898BC666}"/>
              </a:ext>
            </a:extLst>
          </p:cNvPr>
          <p:cNvSpPr>
            <a:spLocks noGrp="1"/>
          </p:cNvSpPr>
          <p:nvPr>
            <p:ph idx="1"/>
          </p:nvPr>
        </p:nvSpPr>
        <p:spPr>
          <a:xfrm>
            <a:off x="838200" y="1477756"/>
            <a:ext cx="10515600" cy="4351338"/>
          </a:xfrm>
        </p:spPr>
        <p:txBody>
          <a:bodyPr/>
          <a:lstStyle/>
          <a:p>
            <a:r>
              <a:rPr lang="en-US" dirty="0"/>
              <a:t>The Model Code reminds judges that independence is a judicial virtue, and they should conduct themselves so as to embrace it. </a:t>
            </a:r>
          </a:p>
          <a:p>
            <a:r>
              <a:rPr lang="en-US" dirty="0"/>
              <a:t>But it does not provide either specific guidance as to what they should do, or specific prohibitions about what they should not do. </a:t>
            </a:r>
          </a:p>
          <a:p>
            <a:r>
              <a:rPr lang="en-US" dirty="0"/>
              <a:t>And while the other two virtues highlighted in the Code – impartiality and integrity – are consistent with, they are not the same as, independence.</a:t>
            </a:r>
          </a:p>
          <a:p>
            <a:r>
              <a:rPr lang="en-US" dirty="0"/>
              <a:t>Two questions:  Does judicial independence promote judicial integrity and impartiality? Is it consistent with judicial accountability?          </a:t>
            </a:r>
          </a:p>
        </p:txBody>
      </p:sp>
    </p:spTree>
    <p:extLst>
      <p:ext uri="{BB962C8B-B14F-4D97-AF65-F5344CB8AC3E}">
        <p14:creationId xmlns:p14="http://schemas.microsoft.com/office/powerpoint/2010/main" val="1232024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F275C35E-8D9A-4E8B-9195-1B0736F90E79}"/>
              </a:ext>
            </a:extLst>
          </p:cNvPr>
          <p:cNvSpPr>
            <a:spLocks noGrp="1"/>
          </p:cNvSpPr>
          <p:nvPr>
            <p:ph type="title"/>
          </p:nvPr>
        </p:nvSpPr>
        <p:spPr/>
        <p:txBody>
          <a:bodyPr/>
          <a:lstStyle/>
          <a:p>
            <a:pPr algn="ctr"/>
            <a:r>
              <a:rPr lang="en-US" dirty="0"/>
              <a:t>Mark Harrison and the Model Code of Judicial Conduct  </a:t>
            </a:r>
          </a:p>
        </p:txBody>
      </p:sp>
      <p:sp>
        <p:nvSpPr>
          <p:cNvPr id="3" name="Content Placeholder 2">
            <a:extLst>
              <a:ext uri="{FF2B5EF4-FFF2-40B4-BE49-F238E27FC236}">
                <a16:creationId xmlns:a16="http://schemas.microsoft.com/office/drawing/2014/main" id="{73935A10-57D4-4E1F-9ACF-3BD874F23BD8}"/>
              </a:ext>
            </a:extLst>
          </p:cNvPr>
          <p:cNvSpPr>
            <a:spLocks noGrp="1"/>
          </p:cNvSpPr>
          <p:nvPr>
            <p:ph idx="1"/>
          </p:nvPr>
        </p:nvSpPr>
        <p:spPr/>
        <p:txBody>
          <a:bodyPr>
            <a:normAutofit fontScale="92500" lnSpcReduction="10000"/>
          </a:bodyPr>
          <a:lstStyle/>
          <a:p>
            <a:r>
              <a:rPr lang="en-US" dirty="0"/>
              <a:t>Mark Harrison was a renowned legal ethics expert, both in Arizona and nationally.  </a:t>
            </a:r>
          </a:p>
          <a:p>
            <a:r>
              <a:rPr lang="en-US" dirty="0"/>
              <a:t>In 2003, at a time when state Codes of Judicial Conduct were under attack for being too stringent on the limitations imposed on judges and judicial candidates in public elections, in violation of the First Amendment, the American Bar Association appointed a special Joint Commission to Evaluate the Model Code of Judicial Conduct.  </a:t>
            </a:r>
          </a:p>
          <a:p>
            <a:r>
              <a:rPr lang="en-US" dirty="0"/>
              <a:t>It was to review and update the Model Code in light of these concerns, while ensuring that the Code continued to require the independence, integrity and impartiality of judges.  </a:t>
            </a:r>
          </a:p>
          <a:p>
            <a:r>
              <a:rPr lang="en-US" dirty="0"/>
              <a:t>This was a tall order!        </a:t>
            </a:r>
          </a:p>
        </p:txBody>
      </p:sp>
    </p:spTree>
    <p:extLst>
      <p:ext uri="{BB962C8B-B14F-4D97-AF65-F5344CB8AC3E}">
        <p14:creationId xmlns:p14="http://schemas.microsoft.com/office/powerpoint/2010/main" val="3361805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A89FF-702D-42CB-ABAB-6BE05BF1161B}"/>
              </a:ext>
            </a:extLst>
          </p:cNvPr>
          <p:cNvSpPr>
            <a:spLocks noGrp="1"/>
          </p:cNvSpPr>
          <p:nvPr>
            <p:ph type="title"/>
          </p:nvPr>
        </p:nvSpPr>
        <p:spPr/>
        <p:txBody>
          <a:bodyPr/>
          <a:lstStyle/>
          <a:p>
            <a:pPr algn="ctr"/>
            <a:r>
              <a:rPr lang="en-US" dirty="0"/>
              <a:t>Mark Harrison and the Model Code of Judicial Conduct </a:t>
            </a:r>
          </a:p>
        </p:txBody>
      </p:sp>
      <p:sp>
        <p:nvSpPr>
          <p:cNvPr id="3" name="Content Placeholder 2">
            <a:extLst>
              <a:ext uri="{FF2B5EF4-FFF2-40B4-BE49-F238E27FC236}">
                <a16:creationId xmlns:a16="http://schemas.microsoft.com/office/drawing/2014/main" id="{6B2342A8-B6EE-4EB5-9770-0185AA3EF716}"/>
              </a:ext>
            </a:extLst>
          </p:cNvPr>
          <p:cNvSpPr>
            <a:spLocks noGrp="1"/>
          </p:cNvSpPr>
          <p:nvPr>
            <p:ph idx="1"/>
          </p:nvPr>
        </p:nvSpPr>
        <p:spPr>
          <a:xfrm>
            <a:off x="149087" y="2302703"/>
            <a:ext cx="10515600" cy="4351338"/>
          </a:xfrm>
        </p:spPr>
        <p:txBody>
          <a:bodyPr/>
          <a:lstStyle/>
          <a:p>
            <a:r>
              <a:rPr lang="en-US" dirty="0"/>
              <a:t>Not surprisingly, given how important this task would be, then ABA President Dennis Archer, of Michigan, chose Mark to Chair the Commission.</a:t>
            </a:r>
          </a:p>
          <a:p>
            <a:r>
              <a:rPr lang="en-US" dirty="0"/>
              <a:t>The Commission had eleven members. There were also numerous liaisons, advisors and staff.  It worked feverishly for three years, and in February 2007 it presented a revised version of the Model Code to the ABA’s House of Delegates for adoption.  </a:t>
            </a:r>
          </a:p>
          <a:p>
            <a:r>
              <a:rPr lang="en-US" dirty="0"/>
              <a:t>The revisions that Mark and his Commission proposed were adopted unanimously by the ABA House of Delegates!   </a:t>
            </a:r>
          </a:p>
        </p:txBody>
      </p:sp>
      <p:pic>
        <p:nvPicPr>
          <p:cNvPr id="7" name="Picture 6"/>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Tree>
    <p:extLst>
      <p:ext uri="{BB962C8B-B14F-4D97-AF65-F5344CB8AC3E}">
        <p14:creationId xmlns:p14="http://schemas.microsoft.com/office/powerpoint/2010/main" val="2286825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406B830A-A77B-422A-8E27-EC4CF709A7D9}"/>
              </a:ext>
            </a:extLst>
          </p:cNvPr>
          <p:cNvSpPr>
            <a:spLocks noGrp="1"/>
          </p:cNvSpPr>
          <p:nvPr>
            <p:ph type="title"/>
          </p:nvPr>
        </p:nvSpPr>
        <p:spPr/>
        <p:txBody>
          <a:bodyPr>
            <a:normAutofit/>
          </a:bodyPr>
          <a:lstStyle/>
          <a:p>
            <a:pPr algn="ctr"/>
            <a:r>
              <a:rPr lang="en-US" dirty="0"/>
              <a:t>Judicial Independence and Judicial Accountability </a:t>
            </a:r>
          </a:p>
        </p:txBody>
      </p:sp>
      <p:sp>
        <p:nvSpPr>
          <p:cNvPr id="3" name="Content Placeholder 2">
            <a:extLst>
              <a:ext uri="{FF2B5EF4-FFF2-40B4-BE49-F238E27FC236}">
                <a16:creationId xmlns:a16="http://schemas.microsoft.com/office/drawing/2014/main" id="{4DCB210A-3547-43AE-BC74-59A90D2625DB}"/>
              </a:ext>
            </a:extLst>
          </p:cNvPr>
          <p:cNvSpPr>
            <a:spLocks noGrp="1"/>
          </p:cNvSpPr>
          <p:nvPr>
            <p:ph idx="1"/>
          </p:nvPr>
        </p:nvSpPr>
        <p:spPr/>
        <p:txBody>
          <a:bodyPr>
            <a:normAutofit/>
          </a:bodyPr>
          <a:lstStyle/>
          <a:p>
            <a:r>
              <a:rPr lang="en-US" dirty="0"/>
              <a:t>In the brief time I have today I will review, very briefly, the history of the Model Code and then look at the provisions of the current version of the Code that relate to the independence of judges. </a:t>
            </a:r>
          </a:p>
          <a:p>
            <a:r>
              <a:rPr lang="en-US" dirty="0"/>
              <a:t>As we go through this program, you should consider the interaction and perhaps even tension, between the ideal of judicial independence, and a countervailing notion of judicial accountability. </a:t>
            </a:r>
          </a:p>
          <a:p>
            <a:r>
              <a:rPr lang="en-US" dirty="0"/>
              <a:t>Is one of the reasons so many states have an elected judiciary is so that the judges will ultimately be accountable to their community?  And is that not perhaps a constraint on judicial independence?</a:t>
            </a:r>
          </a:p>
          <a:p>
            <a:r>
              <a:rPr lang="en-US" dirty="0"/>
              <a:t>Where should the balance be drawn?  </a:t>
            </a:r>
          </a:p>
        </p:txBody>
      </p:sp>
    </p:spTree>
    <p:extLst>
      <p:ext uri="{BB962C8B-B14F-4D97-AF65-F5344CB8AC3E}">
        <p14:creationId xmlns:p14="http://schemas.microsoft.com/office/powerpoint/2010/main" val="314883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60A976F5-835F-48CA-9F5A-A7685E8DC5D4}"/>
              </a:ext>
            </a:extLst>
          </p:cNvPr>
          <p:cNvSpPr>
            <a:spLocks noGrp="1"/>
          </p:cNvSpPr>
          <p:nvPr>
            <p:ph type="title"/>
          </p:nvPr>
        </p:nvSpPr>
        <p:spPr/>
        <p:txBody>
          <a:bodyPr/>
          <a:lstStyle/>
          <a:p>
            <a:pPr algn="ctr"/>
            <a:r>
              <a:rPr lang="en-US" dirty="0"/>
              <a:t>A (Very) Brief History of the Model Code of Judicial Conduct </a:t>
            </a:r>
          </a:p>
        </p:txBody>
      </p:sp>
      <p:sp>
        <p:nvSpPr>
          <p:cNvPr id="3" name="Content Placeholder 2">
            <a:extLst>
              <a:ext uri="{FF2B5EF4-FFF2-40B4-BE49-F238E27FC236}">
                <a16:creationId xmlns:a16="http://schemas.microsoft.com/office/drawing/2014/main" id="{BDBFD739-7C4E-48EB-AE74-A2C1966575C0}"/>
              </a:ext>
            </a:extLst>
          </p:cNvPr>
          <p:cNvSpPr>
            <a:spLocks noGrp="1"/>
          </p:cNvSpPr>
          <p:nvPr>
            <p:ph idx="1"/>
          </p:nvPr>
        </p:nvSpPr>
        <p:spPr/>
        <p:txBody>
          <a:bodyPr>
            <a:normAutofit lnSpcReduction="10000"/>
          </a:bodyPr>
          <a:lstStyle/>
          <a:p>
            <a:r>
              <a:rPr lang="en-US" dirty="0"/>
              <a:t>The American Bar Association publishes the Model Code of Judicial Conduct. Most states, including Arizona, have adopted most of its provisions. </a:t>
            </a:r>
          </a:p>
          <a:p>
            <a:r>
              <a:rPr lang="en-US" dirty="0"/>
              <a:t>The Code replaced the Canons of Judicial Conduct that were first adopted by the ABA in 1924. The Canons were the work of as Commission on Judicial Ethics chaired by Chief Justice William Howard Taft.  </a:t>
            </a:r>
          </a:p>
          <a:p>
            <a:r>
              <a:rPr lang="en-US" dirty="0"/>
              <a:t>It is said that a motivating factor for the adoption of the Canons came in 1920 when United States District Judge Kennesaw Mountain Landis supplemented his $7,500/yr. judicial salary with a $42,500/yr. income to serve as the first Commissioner of Major League  Baseball!</a:t>
            </a:r>
          </a:p>
        </p:txBody>
      </p:sp>
    </p:spTree>
    <p:extLst>
      <p:ext uri="{BB962C8B-B14F-4D97-AF65-F5344CB8AC3E}">
        <p14:creationId xmlns:p14="http://schemas.microsoft.com/office/powerpoint/2010/main" val="2317359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EA2FFFF7-168F-40B4-92D6-5BF05BD5FEE3}"/>
              </a:ext>
            </a:extLst>
          </p:cNvPr>
          <p:cNvSpPr>
            <a:spLocks noGrp="1"/>
          </p:cNvSpPr>
          <p:nvPr>
            <p:ph type="title"/>
          </p:nvPr>
        </p:nvSpPr>
        <p:spPr/>
        <p:txBody>
          <a:bodyPr/>
          <a:lstStyle/>
          <a:p>
            <a:pPr algn="ctr"/>
            <a:r>
              <a:rPr lang="en-US" dirty="0"/>
              <a:t>A (Very) Brief History of the Model Code of Judicial Conduct </a:t>
            </a:r>
          </a:p>
        </p:txBody>
      </p:sp>
      <p:sp>
        <p:nvSpPr>
          <p:cNvPr id="3" name="Content Placeholder 2">
            <a:extLst>
              <a:ext uri="{FF2B5EF4-FFF2-40B4-BE49-F238E27FC236}">
                <a16:creationId xmlns:a16="http://schemas.microsoft.com/office/drawing/2014/main" id="{2B39E862-756D-4699-AA10-DC1BBD618B9D}"/>
              </a:ext>
            </a:extLst>
          </p:cNvPr>
          <p:cNvSpPr>
            <a:spLocks noGrp="1"/>
          </p:cNvSpPr>
          <p:nvPr>
            <p:ph idx="1"/>
          </p:nvPr>
        </p:nvSpPr>
        <p:spPr/>
        <p:txBody>
          <a:bodyPr>
            <a:normAutofit/>
          </a:bodyPr>
          <a:lstStyle/>
          <a:p>
            <a:r>
              <a:rPr lang="en-US" dirty="0"/>
              <a:t>The Model Code was first adopted in 1972.  It then provided seven Canons to replace the 36 in the original Canons of Judicial Ethics.   From the very beginning, a principal goal of both the Canons and the Code has been to promote and protect the independence of the judiciary. </a:t>
            </a:r>
          </a:p>
          <a:p>
            <a:endParaRPr lang="en-US" dirty="0"/>
          </a:p>
          <a:p>
            <a:r>
              <a:rPr lang="en-US" dirty="0"/>
              <a:t>The Model Code has been amended at least seven times.  The amendments in 2007 were the result of the work of the Commission that Mark chaired and were among the most significant.     </a:t>
            </a:r>
          </a:p>
          <a:p>
            <a:endParaRPr lang="en-US" dirty="0"/>
          </a:p>
        </p:txBody>
      </p:sp>
    </p:spTree>
    <p:extLst>
      <p:ext uri="{BB962C8B-B14F-4D97-AF65-F5344CB8AC3E}">
        <p14:creationId xmlns:p14="http://schemas.microsoft.com/office/powerpoint/2010/main" val="577828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67B6EB68-D91F-49E0-9D05-D79F95AAC2F1}"/>
              </a:ext>
            </a:extLst>
          </p:cNvPr>
          <p:cNvSpPr>
            <a:spLocks noGrp="1"/>
          </p:cNvSpPr>
          <p:nvPr>
            <p:ph type="title"/>
          </p:nvPr>
        </p:nvSpPr>
        <p:spPr/>
        <p:txBody>
          <a:bodyPr>
            <a:normAutofit/>
          </a:bodyPr>
          <a:lstStyle/>
          <a:p>
            <a:pPr algn="ctr"/>
            <a:r>
              <a:rPr lang="en-US" dirty="0"/>
              <a:t>Challenges to State Codes of Judicial Ethics  </a:t>
            </a:r>
          </a:p>
        </p:txBody>
      </p:sp>
      <p:sp>
        <p:nvSpPr>
          <p:cNvPr id="3" name="Content Placeholder 2">
            <a:extLst>
              <a:ext uri="{FF2B5EF4-FFF2-40B4-BE49-F238E27FC236}">
                <a16:creationId xmlns:a16="http://schemas.microsoft.com/office/drawing/2014/main" id="{C2697307-DB85-4475-B2CD-F54B4DA74A9A}"/>
              </a:ext>
            </a:extLst>
          </p:cNvPr>
          <p:cNvSpPr>
            <a:spLocks noGrp="1"/>
          </p:cNvSpPr>
          <p:nvPr>
            <p:ph idx="1"/>
          </p:nvPr>
        </p:nvSpPr>
        <p:spPr/>
        <p:txBody>
          <a:bodyPr>
            <a:normAutofit/>
          </a:bodyPr>
          <a:lstStyle/>
          <a:p>
            <a:r>
              <a:rPr lang="en-US" dirty="0"/>
              <a:t>However, In the early 2000s State Code provisions that primarily applied to judicial election campaigns were struck down by the courts as unconstitutional.  </a:t>
            </a:r>
          </a:p>
          <a:p>
            <a:r>
              <a:rPr lang="en-US" dirty="0"/>
              <a:t>The Supreme Court of the United States’ decision in </a:t>
            </a:r>
            <a:r>
              <a:rPr lang="en-US" i="1" dirty="0"/>
              <a:t>Republican Party of Minnesota v. White</a:t>
            </a:r>
            <a:r>
              <a:rPr lang="en-US" dirty="0"/>
              <a:t>, 536 U.S. 765 (2002), struck down provisions of Minnesota’s Code that were deemed to infringe on a judge’s First Amendment right to comment on contested political issue in during a judicial election campaign.</a:t>
            </a:r>
          </a:p>
        </p:txBody>
      </p:sp>
    </p:spTree>
    <p:extLst>
      <p:ext uri="{BB962C8B-B14F-4D97-AF65-F5344CB8AC3E}">
        <p14:creationId xmlns:p14="http://schemas.microsoft.com/office/powerpoint/2010/main" val="3271308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E05BD8E8-850E-47FD-82B9-878BA711153E}"/>
              </a:ext>
            </a:extLst>
          </p:cNvPr>
          <p:cNvSpPr>
            <a:spLocks noGrp="1"/>
          </p:cNvSpPr>
          <p:nvPr>
            <p:ph type="title"/>
          </p:nvPr>
        </p:nvSpPr>
        <p:spPr/>
        <p:txBody>
          <a:bodyPr/>
          <a:lstStyle/>
          <a:p>
            <a:pPr algn="ctr"/>
            <a:r>
              <a:rPr lang="en-US" dirty="0"/>
              <a:t>Challenges to State Codes of Judicial Ethics </a:t>
            </a:r>
          </a:p>
        </p:txBody>
      </p:sp>
      <p:sp>
        <p:nvSpPr>
          <p:cNvPr id="3" name="Content Placeholder 2">
            <a:extLst>
              <a:ext uri="{FF2B5EF4-FFF2-40B4-BE49-F238E27FC236}">
                <a16:creationId xmlns:a16="http://schemas.microsoft.com/office/drawing/2014/main" id="{868B5D56-261B-47D5-B595-BCD81F1DB996}"/>
              </a:ext>
            </a:extLst>
          </p:cNvPr>
          <p:cNvSpPr>
            <a:spLocks noGrp="1"/>
          </p:cNvSpPr>
          <p:nvPr>
            <p:ph idx="1"/>
          </p:nvPr>
        </p:nvSpPr>
        <p:spPr/>
        <p:txBody>
          <a:bodyPr>
            <a:normAutofit lnSpcReduction="10000"/>
          </a:bodyPr>
          <a:lstStyle/>
          <a:p>
            <a:r>
              <a:rPr lang="en-US" dirty="0"/>
              <a:t>The U.S. Court of Appeals for the 11</a:t>
            </a:r>
            <a:r>
              <a:rPr lang="en-US" baseline="30000" dirty="0"/>
              <a:t>th</a:t>
            </a:r>
            <a:r>
              <a:rPr lang="en-US" dirty="0"/>
              <a:t> Circuit, in </a:t>
            </a:r>
            <a:r>
              <a:rPr lang="en-US" i="1" dirty="0"/>
              <a:t>Weaver v. Bonner</a:t>
            </a:r>
            <a:r>
              <a:rPr lang="en-US" dirty="0"/>
              <a:t>, 309 F3d 1312 (11th Cir. 2002), held that Georgia’s restrictions on an elected judge’s personal solicitation of campaign contributions and prohibition against judicial campaign speech that was a “misrepresentation,” were unconstitutional.  </a:t>
            </a:r>
          </a:p>
          <a:p>
            <a:r>
              <a:rPr lang="en-US" dirty="0"/>
              <a:t>And in 2003, a decision of the United States District Court for the Northern District of New York struck down numerous provisions of the New York Code as unconstitutional, not just those regulating a judge’s political activity but also provisions designed to ensure judicial independence, impartiality and integrity in general.  </a:t>
            </a:r>
            <a:r>
              <a:rPr lang="en-US" i="1" dirty="0"/>
              <a:t>Spargo v. New York Comm. on Judicial Conduct,</a:t>
            </a:r>
            <a:r>
              <a:rPr lang="en-US" dirty="0"/>
              <a:t> 24 F.Supp.2d 72 (2003).      </a:t>
            </a:r>
          </a:p>
        </p:txBody>
      </p:sp>
    </p:spTree>
    <p:extLst>
      <p:ext uri="{BB962C8B-B14F-4D97-AF65-F5344CB8AC3E}">
        <p14:creationId xmlns:p14="http://schemas.microsoft.com/office/powerpoint/2010/main" val="2611769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schemeClr val="bg2">
                <a:shade val="45000"/>
                <a:satMod val="135000"/>
              </a:schemeClr>
              <a:prstClr val="white"/>
            </a:duotone>
            <a:extLst>
              <a:ext uri="{28A0092B-C50C-407E-A947-70E740481C1C}">
                <a14:useLocalDpi xmlns:a14="http://schemas.microsoft.com/office/drawing/2010/main" val="0"/>
              </a:ext>
            </a:extLst>
          </a:blip>
          <a:srcRect b="55491"/>
          <a:stretch/>
        </p:blipFill>
        <p:spPr>
          <a:xfrm>
            <a:off x="9701820" y="4298868"/>
            <a:ext cx="2490179" cy="2559132"/>
          </a:xfrm>
          <a:prstGeom prst="rect">
            <a:avLst/>
          </a:prstGeom>
          <a:effectLst>
            <a:outerShdw dist="50800" dir="5400000" algn="ctr" rotWithShape="0">
              <a:srgbClr val="000000">
                <a:alpha val="0"/>
              </a:srgbClr>
            </a:outerShdw>
            <a:reflection stA="0" endPos="65000" dist="50800" dir="5400000" sy="-100000" algn="bl" rotWithShape="0"/>
          </a:effectLst>
        </p:spPr>
      </p:pic>
      <p:sp>
        <p:nvSpPr>
          <p:cNvPr id="2" name="Title 1">
            <a:extLst>
              <a:ext uri="{FF2B5EF4-FFF2-40B4-BE49-F238E27FC236}">
                <a16:creationId xmlns:a16="http://schemas.microsoft.com/office/drawing/2014/main" id="{B8BF8AC6-4AFC-4690-AC17-483CF996B1C8}"/>
              </a:ext>
            </a:extLst>
          </p:cNvPr>
          <p:cNvSpPr>
            <a:spLocks noGrp="1"/>
          </p:cNvSpPr>
          <p:nvPr>
            <p:ph type="title"/>
          </p:nvPr>
        </p:nvSpPr>
        <p:spPr/>
        <p:txBody>
          <a:bodyPr>
            <a:normAutofit/>
          </a:bodyPr>
          <a:lstStyle/>
          <a:p>
            <a:pPr algn="ctr"/>
            <a:r>
              <a:rPr lang="en-US" dirty="0"/>
              <a:t>Joint Commission to Evaluate the Model Code of Judicial Ethics </a:t>
            </a:r>
          </a:p>
        </p:txBody>
      </p:sp>
      <p:sp>
        <p:nvSpPr>
          <p:cNvPr id="3" name="Content Placeholder 2">
            <a:extLst>
              <a:ext uri="{FF2B5EF4-FFF2-40B4-BE49-F238E27FC236}">
                <a16:creationId xmlns:a16="http://schemas.microsoft.com/office/drawing/2014/main" id="{A5D25C62-0F40-43A9-8C73-B8C6290AFA2C}"/>
              </a:ext>
            </a:extLst>
          </p:cNvPr>
          <p:cNvSpPr>
            <a:spLocks noGrp="1"/>
          </p:cNvSpPr>
          <p:nvPr>
            <p:ph idx="1"/>
          </p:nvPr>
        </p:nvSpPr>
        <p:spPr/>
        <p:txBody>
          <a:bodyPr>
            <a:normAutofit fontScale="92500" lnSpcReduction="10000"/>
          </a:bodyPr>
          <a:lstStyle/>
          <a:p>
            <a:r>
              <a:rPr lang="en-US" dirty="0"/>
              <a:t>It was in light of these developments that in 2003 the ABA appointed the Joint Commission to Evaluate the Model Code of Judicial Conduct, with Mark Harrison as its chair.</a:t>
            </a:r>
          </a:p>
          <a:p>
            <a:r>
              <a:rPr lang="en-US" dirty="0"/>
              <a:t>This Commission, under Mark’s direction, worked hard to develop the current, revised ABA Model Code of Judicial Conduct, which was adopted unanimously by the ABA House of Delegates at the ABA Midyear Meeting in February 2007.   </a:t>
            </a:r>
          </a:p>
          <a:p>
            <a:r>
              <a:rPr lang="en-US" b="1" dirty="0"/>
              <a:t>As Mark said in his Statement when he presented this revised Code to the ABA House of Delegates:  “An independent, impartial judiciary is indispensable to our system of justice.  Equally important is the confidence of the public in the independence, integrity and impartiality of our judiciary as an institution.”   </a:t>
            </a:r>
          </a:p>
        </p:txBody>
      </p:sp>
    </p:spTree>
    <p:extLst>
      <p:ext uri="{BB962C8B-B14F-4D97-AF65-F5344CB8AC3E}">
        <p14:creationId xmlns:p14="http://schemas.microsoft.com/office/powerpoint/2010/main" val="30087378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369</TotalTime>
  <Words>1728</Words>
  <Application>Microsoft Office PowerPoint</Application>
  <PresentationFormat>Widescreen</PresentationFormat>
  <Paragraphs>69</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Judicial Independence and the Rule of Law -- A Panel Discussion Dedicated to the Late Mark I. Harrison</vt:lpstr>
      <vt:lpstr>Mark Harrison and the Model Code of Judicial Conduct  </vt:lpstr>
      <vt:lpstr>Mark Harrison and the Model Code of Judicial Conduct </vt:lpstr>
      <vt:lpstr>Judicial Independence and Judicial Accountability </vt:lpstr>
      <vt:lpstr>A (Very) Brief History of the Model Code of Judicial Conduct </vt:lpstr>
      <vt:lpstr>A (Very) Brief History of the Model Code of Judicial Conduct </vt:lpstr>
      <vt:lpstr>Challenges to State Codes of Judicial Ethics  </vt:lpstr>
      <vt:lpstr>Challenges to State Codes of Judicial Ethics </vt:lpstr>
      <vt:lpstr>Joint Commission to Evaluate the Model Code of Judicial Ethics </vt:lpstr>
      <vt:lpstr>Judicial Independence in the Model Code </vt:lpstr>
      <vt:lpstr>Format of the Model Code of Judicial Conduct  </vt:lpstr>
      <vt:lpstr>Judicial Independence in the Model Code,  Canon 1</vt:lpstr>
      <vt:lpstr>Judicial Independence in the Model Code, Canon 3 </vt:lpstr>
      <vt:lpstr>Judicial Independence in the Model Code, Canon 3 </vt:lpstr>
      <vt:lpstr>Judicial Independence in the Model Code, Canon 4 </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Judicial Independence and the Rule of Law -- A Panel Discussion Dedicated to the Late Mark I. Harrison</dc:title>
  <dc:creator>Myles Lynk</dc:creator>
  <cp:lastModifiedBy>Myles Lynk</cp:lastModifiedBy>
  <cp:revision>14</cp:revision>
  <dcterms:created xsi:type="dcterms:W3CDTF">2022-01-26T01:33:13Z</dcterms:created>
  <dcterms:modified xsi:type="dcterms:W3CDTF">2022-01-27T20:29:16Z</dcterms:modified>
</cp:coreProperties>
</file>