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4" r:id="rId6"/>
    <p:sldId id="257" r:id="rId7"/>
    <p:sldId id="269" r:id="rId8"/>
    <p:sldId id="258" r:id="rId9"/>
    <p:sldId id="261" r:id="rId10"/>
    <p:sldId id="271" r:id="rId11"/>
    <p:sldId id="262" r:id="rId12"/>
    <p:sldId id="263" r:id="rId13"/>
    <p:sldId id="266" r:id="rId14"/>
    <p:sldId id="270" r:id="rId15"/>
    <p:sldId id="265" r:id="rId16"/>
    <p:sldId id="267"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8" autoAdjust="0"/>
    <p:restoredTop sz="94660"/>
  </p:normalViewPr>
  <p:slideViewPr>
    <p:cSldViewPr snapToGrid="0">
      <p:cViewPr varScale="1">
        <p:scale>
          <a:sx n="88" d="100"/>
          <a:sy n="88" d="100"/>
        </p:scale>
        <p:origin x="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817FBFF-C689-49AB-9697-343318164479}"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188794-6241-4D99-96B6-30E10761E5FC}" type="slidenum">
              <a:rPr lang="en-US" smtClean="0"/>
              <a:t>‹#›</a:t>
            </a:fld>
            <a:endParaRPr lang="en-US" dirty="0"/>
          </a:p>
        </p:txBody>
      </p:sp>
    </p:spTree>
    <p:extLst>
      <p:ext uri="{BB962C8B-B14F-4D97-AF65-F5344CB8AC3E}">
        <p14:creationId xmlns:p14="http://schemas.microsoft.com/office/powerpoint/2010/main" val="30022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17FBFF-C689-49AB-9697-343318164479}"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188794-6241-4D99-96B6-30E10761E5FC}" type="slidenum">
              <a:rPr lang="en-US" smtClean="0"/>
              <a:t>‹#›</a:t>
            </a:fld>
            <a:endParaRPr lang="en-US" dirty="0"/>
          </a:p>
        </p:txBody>
      </p:sp>
    </p:spTree>
    <p:extLst>
      <p:ext uri="{BB962C8B-B14F-4D97-AF65-F5344CB8AC3E}">
        <p14:creationId xmlns:p14="http://schemas.microsoft.com/office/powerpoint/2010/main" val="1940410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17FBFF-C689-49AB-9697-343318164479}"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188794-6241-4D99-96B6-30E10761E5FC}" type="slidenum">
              <a:rPr lang="en-US" smtClean="0"/>
              <a:t>‹#›</a:t>
            </a:fld>
            <a:endParaRPr lang="en-US" dirty="0"/>
          </a:p>
        </p:txBody>
      </p:sp>
    </p:spTree>
    <p:extLst>
      <p:ext uri="{BB962C8B-B14F-4D97-AF65-F5344CB8AC3E}">
        <p14:creationId xmlns:p14="http://schemas.microsoft.com/office/powerpoint/2010/main" val="426348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17FBFF-C689-49AB-9697-343318164479}"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188794-6241-4D99-96B6-30E10761E5FC}" type="slidenum">
              <a:rPr lang="en-US" smtClean="0"/>
              <a:t>‹#›</a:t>
            </a:fld>
            <a:endParaRPr lang="en-US" dirty="0"/>
          </a:p>
        </p:txBody>
      </p:sp>
    </p:spTree>
    <p:extLst>
      <p:ext uri="{BB962C8B-B14F-4D97-AF65-F5344CB8AC3E}">
        <p14:creationId xmlns:p14="http://schemas.microsoft.com/office/powerpoint/2010/main" val="135418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17FBFF-C689-49AB-9697-343318164479}"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188794-6241-4D99-96B6-30E10761E5FC}" type="slidenum">
              <a:rPr lang="en-US" smtClean="0"/>
              <a:t>‹#›</a:t>
            </a:fld>
            <a:endParaRPr lang="en-US" dirty="0"/>
          </a:p>
        </p:txBody>
      </p:sp>
    </p:spTree>
    <p:extLst>
      <p:ext uri="{BB962C8B-B14F-4D97-AF65-F5344CB8AC3E}">
        <p14:creationId xmlns:p14="http://schemas.microsoft.com/office/powerpoint/2010/main" val="2816475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17FBFF-C689-49AB-9697-343318164479}"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188794-6241-4D99-96B6-30E10761E5FC}" type="slidenum">
              <a:rPr lang="en-US" smtClean="0"/>
              <a:t>‹#›</a:t>
            </a:fld>
            <a:endParaRPr lang="en-US" dirty="0"/>
          </a:p>
        </p:txBody>
      </p:sp>
    </p:spTree>
    <p:extLst>
      <p:ext uri="{BB962C8B-B14F-4D97-AF65-F5344CB8AC3E}">
        <p14:creationId xmlns:p14="http://schemas.microsoft.com/office/powerpoint/2010/main" val="1632990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17FBFF-C689-49AB-9697-343318164479}" type="datetimeFigureOut">
              <a:rPr lang="en-US" smtClean="0"/>
              <a:t>7/23/2020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188794-6241-4D99-96B6-30E10761E5FC}" type="slidenum">
              <a:rPr lang="en-US" smtClean="0"/>
              <a:t>‹#›</a:t>
            </a:fld>
            <a:endParaRPr lang="en-US" dirty="0"/>
          </a:p>
        </p:txBody>
      </p:sp>
    </p:spTree>
    <p:extLst>
      <p:ext uri="{BB962C8B-B14F-4D97-AF65-F5344CB8AC3E}">
        <p14:creationId xmlns:p14="http://schemas.microsoft.com/office/powerpoint/2010/main" val="3576122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17FBFF-C689-49AB-9697-343318164479}" type="datetimeFigureOut">
              <a:rPr lang="en-US" smtClean="0"/>
              <a:t>7/23/2020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188794-6241-4D99-96B6-30E10761E5FC}" type="slidenum">
              <a:rPr lang="en-US" smtClean="0"/>
              <a:t>‹#›</a:t>
            </a:fld>
            <a:endParaRPr lang="en-US" dirty="0"/>
          </a:p>
        </p:txBody>
      </p:sp>
    </p:spTree>
    <p:extLst>
      <p:ext uri="{BB962C8B-B14F-4D97-AF65-F5344CB8AC3E}">
        <p14:creationId xmlns:p14="http://schemas.microsoft.com/office/powerpoint/2010/main" val="343754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7FBFF-C689-49AB-9697-343318164479}" type="datetimeFigureOut">
              <a:rPr lang="en-US" smtClean="0"/>
              <a:t>7/23/2020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188794-6241-4D99-96B6-30E10761E5FC}" type="slidenum">
              <a:rPr lang="en-US" smtClean="0"/>
              <a:t>‹#›</a:t>
            </a:fld>
            <a:endParaRPr lang="en-US" dirty="0"/>
          </a:p>
        </p:txBody>
      </p:sp>
    </p:spTree>
    <p:extLst>
      <p:ext uri="{BB962C8B-B14F-4D97-AF65-F5344CB8AC3E}">
        <p14:creationId xmlns:p14="http://schemas.microsoft.com/office/powerpoint/2010/main" val="3353582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17FBFF-C689-49AB-9697-343318164479}"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188794-6241-4D99-96B6-30E10761E5FC}" type="slidenum">
              <a:rPr lang="en-US" smtClean="0"/>
              <a:t>‹#›</a:t>
            </a:fld>
            <a:endParaRPr lang="en-US" dirty="0"/>
          </a:p>
        </p:txBody>
      </p:sp>
    </p:spTree>
    <p:extLst>
      <p:ext uri="{BB962C8B-B14F-4D97-AF65-F5344CB8AC3E}">
        <p14:creationId xmlns:p14="http://schemas.microsoft.com/office/powerpoint/2010/main" val="21447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17FBFF-C689-49AB-9697-343318164479}"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188794-6241-4D99-96B6-30E10761E5FC}" type="slidenum">
              <a:rPr lang="en-US" smtClean="0"/>
              <a:t>‹#›</a:t>
            </a:fld>
            <a:endParaRPr lang="en-US" dirty="0"/>
          </a:p>
        </p:txBody>
      </p:sp>
    </p:spTree>
    <p:extLst>
      <p:ext uri="{BB962C8B-B14F-4D97-AF65-F5344CB8AC3E}">
        <p14:creationId xmlns:p14="http://schemas.microsoft.com/office/powerpoint/2010/main" val="36985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7FBFF-C689-49AB-9697-343318164479}" type="datetimeFigureOut">
              <a:rPr lang="en-US" smtClean="0"/>
              <a:t>7/23/2020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188794-6241-4D99-96B6-30E10761E5FC}" type="slidenum">
              <a:rPr lang="en-US" smtClean="0"/>
              <a:t>‹#›</a:t>
            </a:fld>
            <a:endParaRPr lang="en-US" dirty="0"/>
          </a:p>
        </p:txBody>
      </p:sp>
    </p:spTree>
    <p:extLst>
      <p:ext uri="{BB962C8B-B14F-4D97-AF65-F5344CB8AC3E}">
        <p14:creationId xmlns:p14="http://schemas.microsoft.com/office/powerpoint/2010/main" val="4111432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4421" y="929858"/>
            <a:ext cx="9144000" cy="2387600"/>
          </a:xfrm>
        </p:spPr>
        <p:txBody>
          <a:bodyPr>
            <a:normAutofit/>
          </a:bodyPr>
          <a:lstStyle/>
          <a:p>
            <a:r>
              <a:rPr lang="en-US" b="1" dirty="0">
                <a:solidFill>
                  <a:srgbClr val="FF0000"/>
                </a:solidFill>
                <a:latin typeface="Candara" panose="020E0502030303020204" pitchFamily="34" charset="0"/>
              </a:rPr>
              <a:t>Protecting Voting Rights During the </a:t>
            </a:r>
            <a:r>
              <a:rPr lang="en-US" b="1" dirty="0">
                <a:solidFill>
                  <a:srgbClr val="002060"/>
                </a:solidFill>
                <a:latin typeface="Candara" panose="020E0502030303020204" pitchFamily="34" charset="0"/>
              </a:rPr>
              <a:t>Pandemic</a:t>
            </a:r>
            <a:r>
              <a:rPr lang="en-US" b="1" dirty="0">
                <a:solidFill>
                  <a:srgbClr val="FF0000"/>
                </a:solidFill>
                <a:latin typeface="Candara" panose="020E0502030303020204" pitchFamily="34" charset="0"/>
              </a:rPr>
              <a:t> Era</a:t>
            </a:r>
            <a:r>
              <a:rPr lang="en-US" dirty="0">
                <a:solidFill>
                  <a:srgbClr val="FF0000"/>
                </a:solidFill>
                <a:latin typeface="Candara" panose="020E0502030303020204" pitchFamily="34" charset="0"/>
              </a:rPr>
              <a:t> </a:t>
            </a:r>
            <a:endParaRPr lang="en-US" dirty="0">
              <a:solidFill>
                <a:srgbClr val="FF0000"/>
              </a:solidFill>
            </a:endParaRPr>
          </a:p>
        </p:txBody>
      </p:sp>
      <p:sp>
        <p:nvSpPr>
          <p:cNvPr id="3" name="Subtitle 2"/>
          <p:cNvSpPr>
            <a:spLocks noGrp="1"/>
          </p:cNvSpPr>
          <p:nvPr>
            <p:ph type="subTitle" idx="1"/>
          </p:nvPr>
        </p:nvSpPr>
        <p:spPr>
          <a:xfrm>
            <a:off x="1556084" y="3746416"/>
            <a:ext cx="9144000" cy="2189162"/>
          </a:xfrm>
        </p:spPr>
        <p:txBody>
          <a:bodyPr>
            <a:normAutofit fontScale="92500" lnSpcReduction="20000"/>
          </a:bodyPr>
          <a:lstStyle/>
          <a:p>
            <a:r>
              <a:rPr lang="en-US" dirty="0">
                <a:latin typeface="Candara" panose="020E0502030303020204" pitchFamily="34" charset="0"/>
              </a:rPr>
              <a:t> </a:t>
            </a:r>
            <a:r>
              <a:rPr lang="en-US" sz="3200" b="1" dirty="0">
                <a:latin typeface="Candara" panose="020E0502030303020204" pitchFamily="34" charset="0"/>
              </a:rPr>
              <a:t>Wednesday June 24, 2020, 5pm - 6:30pm</a:t>
            </a:r>
          </a:p>
          <a:p>
            <a:endParaRPr lang="en-US" b="1" dirty="0">
              <a:latin typeface="Candara" panose="020E0502030303020204" pitchFamily="34" charset="0"/>
            </a:endParaRPr>
          </a:p>
          <a:p>
            <a:r>
              <a:rPr lang="en-US" sz="3500" b="1" dirty="0">
                <a:latin typeface="Candara" panose="020E0502030303020204" pitchFamily="34" charset="0"/>
              </a:rPr>
              <a:t>Sponsored By</a:t>
            </a:r>
          </a:p>
          <a:p>
            <a:r>
              <a:rPr lang="en-US" sz="3500" b="1" dirty="0">
                <a:latin typeface="Candara" panose="020E0502030303020204" pitchFamily="34" charset="0"/>
              </a:rPr>
              <a:t>Boston Bar Association and </a:t>
            </a:r>
          </a:p>
          <a:p>
            <a:r>
              <a:rPr lang="en-US" sz="3500" b="1" dirty="0">
                <a:latin typeface="Candara" panose="020E0502030303020204" pitchFamily="34" charset="0"/>
              </a:rPr>
              <a:t>American Constitution Society </a:t>
            </a:r>
            <a:endParaRPr lang="en-US" sz="3500" dirty="0"/>
          </a:p>
        </p:txBody>
      </p:sp>
    </p:spTree>
    <p:extLst>
      <p:ext uri="{BB962C8B-B14F-4D97-AF65-F5344CB8AC3E}">
        <p14:creationId xmlns:p14="http://schemas.microsoft.com/office/powerpoint/2010/main" val="3529663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
        <p:nvSpPr>
          <p:cNvPr id="3" name="Content Placeholder 2"/>
          <p:cNvSpPr>
            <a:spLocks noGrp="1"/>
          </p:cNvSpPr>
          <p:nvPr>
            <p:ph idx="1"/>
          </p:nvPr>
        </p:nvSpPr>
        <p:spPr>
          <a:xfrm>
            <a:off x="838200" y="1690688"/>
            <a:ext cx="10515600" cy="4351338"/>
          </a:xfrm>
        </p:spPr>
        <p:txBody>
          <a:bodyPr>
            <a:noAutofit/>
          </a:bodyPr>
          <a:lstStyle/>
          <a:p>
            <a:pPr marL="344488" indent="-344488">
              <a:buFont typeface="Wingdings" panose="05000000000000000000" pitchFamily="2" charset="2"/>
              <a:buChar char="v"/>
            </a:pPr>
            <a:r>
              <a:rPr lang="en-US" sz="2200" b="1" dirty="0">
                <a:latin typeface="Candara" panose="020E0502030303020204" pitchFamily="34" charset="0"/>
              </a:rPr>
              <a:t>Sophia Hall </a:t>
            </a:r>
            <a:r>
              <a:rPr lang="en-US" sz="2200" dirty="0">
                <a:latin typeface="Candara" panose="020E0502030303020204" pitchFamily="34" charset="0"/>
              </a:rPr>
              <a:t>joined Lawyers for Civil Rights in July 2016 and currently holds the role of Supervising Attorney. As an experienced litigator, Sophia handles a broad range of civil rights matters, actively representing people of color and immigrant women to protect their rights in the workplace and in the community. Sophia also spearheads Massachusetts Election Protection, the nation’s largest nonpartisan voter protection campaign, mobilizing several hundred volunteers to provide real-time voter assistance on Election Day through a statewide hotline and field program. </a:t>
            </a:r>
          </a:p>
          <a:p>
            <a:pPr marL="344488" indent="-344488">
              <a:buFont typeface="Wingdings" panose="05000000000000000000" pitchFamily="2" charset="2"/>
              <a:buChar char="v"/>
            </a:pPr>
            <a:r>
              <a:rPr lang="en-US" sz="2200" dirty="0">
                <a:latin typeface="Candara" panose="020E0502030303020204" pitchFamily="34" charset="0"/>
              </a:rPr>
              <a:t>She is also a long-term member of the Election Modernization Coalition, a coalition of organization that have successfully fought for pro-democracy legislation to modernize the Massachusetts voting system, including campaigns for Early Voting, Automatic Voter Registration and Election Day Registration.  Sophia is a graduate of Boston College Law School and holds a bachelor’s degree from Emory University. She has been recognized as one of Boston’s Top 25 Most Influential Millennials of Color, an “Up &amp; Coming Lawyer” by Massachusetts Lawyers Weekly, and an “Emerging Leader” by the Women’s Bar Association.</a:t>
            </a:r>
          </a:p>
        </p:txBody>
      </p:sp>
    </p:spTree>
    <p:extLst>
      <p:ext uri="{BB962C8B-B14F-4D97-AF65-F5344CB8AC3E}">
        <p14:creationId xmlns:p14="http://schemas.microsoft.com/office/powerpoint/2010/main" val="399242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44488" indent="-285750">
              <a:buFont typeface="Wingdings" panose="05000000000000000000" pitchFamily="2" charset="2"/>
              <a:buChar char="v"/>
            </a:pPr>
            <a:r>
              <a:rPr lang="en-US" b="1" dirty="0">
                <a:latin typeface="Candara" panose="020E0502030303020204" pitchFamily="34" charset="0"/>
              </a:rPr>
              <a:t>Brenda Wright </a:t>
            </a:r>
            <a:r>
              <a:rPr lang="en-US" dirty="0">
                <a:latin typeface="Candara" panose="020E0502030303020204" pitchFamily="34" charset="0"/>
              </a:rPr>
              <a:t>is Senior Advisor for Legal Strategies at Demos.  She has led many progressive legal and policy initiatives on voting rights, campaign finance reform, redistricting, election administration and other democracy and electoral reform issues.</a:t>
            </a:r>
          </a:p>
          <a:p>
            <a:pPr marL="344488" indent="-285750">
              <a:buFont typeface="Wingdings" panose="05000000000000000000" pitchFamily="2" charset="2"/>
              <a:buChar char="v"/>
            </a:pPr>
            <a:r>
              <a:rPr lang="en-US" dirty="0">
                <a:latin typeface="Candara" panose="020E0502030303020204" pitchFamily="34" charset="0"/>
              </a:rPr>
              <a:t>Her extensive experience in federal court litigation includes two arguments before the U.S. Supreme Court: </a:t>
            </a:r>
            <a:r>
              <a:rPr lang="en-US" i="1" dirty="0">
                <a:latin typeface="Candara" panose="020E0502030303020204" pitchFamily="34" charset="0"/>
              </a:rPr>
              <a:t>Young v. Fordice</a:t>
            </a:r>
            <a:r>
              <a:rPr lang="en-US" dirty="0">
                <a:latin typeface="Candara" panose="020E0502030303020204" pitchFamily="34" charset="0"/>
              </a:rPr>
              <a:t>, a Mississippi voting rights case; and </a:t>
            </a:r>
            <a:r>
              <a:rPr lang="en-US" i="1" dirty="0">
                <a:latin typeface="Candara" panose="020E0502030303020204" pitchFamily="34" charset="0"/>
              </a:rPr>
              <a:t>Randall v. Sorrell</a:t>
            </a:r>
            <a:r>
              <a:rPr lang="en-US" dirty="0">
                <a:latin typeface="Candara" panose="020E0502030303020204" pitchFamily="34" charset="0"/>
              </a:rPr>
              <a:t>, a Vermont campaign finance case.  She has written extensively on democracy and voting rights issues in both popular and scholarly publications and appears frequently in print and broadcast media on these issues.</a:t>
            </a:r>
          </a:p>
          <a:p>
            <a:pPr>
              <a:buFont typeface="Wingdings" panose="05000000000000000000" pitchFamily="2" charset="2"/>
              <a:buChar char="v"/>
            </a:pPr>
            <a:endParaRPr lang="en-US" dirty="0"/>
          </a:p>
        </p:txBody>
      </p:sp>
      <p:sp>
        <p:nvSpPr>
          <p:cNvPr id="4" name="Title 1"/>
          <p:cNvSpPr>
            <a:spLocks noGrp="1"/>
          </p:cNvSpPr>
          <p:nvPr>
            <p:ph type="title"/>
          </p:nvPr>
        </p:nvSpPr>
        <p:spPr>
          <a:xfrm>
            <a:off x="838200" y="365126"/>
            <a:ext cx="10515600" cy="1019058"/>
          </a:xfrm>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Tree>
    <p:extLst>
      <p:ext uri="{BB962C8B-B14F-4D97-AF65-F5344CB8AC3E}">
        <p14:creationId xmlns:p14="http://schemas.microsoft.com/office/powerpoint/2010/main" val="1831482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
        <p:nvSpPr>
          <p:cNvPr id="3" name="Content Placeholder 2"/>
          <p:cNvSpPr>
            <a:spLocks noGrp="1"/>
          </p:cNvSpPr>
          <p:nvPr>
            <p:ph idx="1"/>
          </p:nvPr>
        </p:nvSpPr>
        <p:spPr>
          <a:xfrm>
            <a:off x="838200" y="1825624"/>
            <a:ext cx="10515600" cy="4659065"/>
          </a:xfrm>
        </p:spPr>
        <p:txBody>
          <a:bodyPr>
            <a:normAutofit fontScale="85000" lnSpcReduction="20000"/>
          </a:bodyPr>
          <a:lstStyle/>
          <a:p>
            <a:pPr marL="461963" indent="-293688">
              <a:buFont typeface="Wingdings" panose="05000000000000000000" pitchFamily="2" charset="2"/>
              <a:buChar char="v"/>
            </a:pPr>
            <a:r>
              <a:rPr lang="en-US" sz="3100" b="1" dirty="0">
                <a:latin typeface="Candara" panose="020E0502030303020204" pitchFamily="34" charset="0"/>
              </a:rPr>
              <a:t>Genevieve Nadeau</a:t>
            </a:r>
            <a:r>
              <a:rPr lang="en-US" sz="3100" dirty="0">
                <a:latin typeface="Candara" panose="020E0502030303020204" pitchFamily="34" charset="0"/>
              </a:rPr>
              <a:t> is a Counsel with the nonpartisan, nonprofit Protect Democracy, where she works on a variety of pro-democracy issues, including ensuring a free and fair 2020 presidential election.  Before joining Protect Democracy, Genevieve spent more than seven years in the Massachusetts Attorney General’s Office in various leadership roles, including as Chief of the Civil Rights Division and State Enforcement Counsel. </a:t>
            </a:r>
          </a:p>
          <a:p>
            <a:pPr marL="461963" indent="-293688">
              <a:buFont typeface="Wingdings" panose="05000000000000000000" pitchFamily="2" charset="2"/>
              <a:buChar char="v"/>
            </a:pPr>
            <a:r>
              <a:rPr lang="en-US" sz="3100" dirty="0">
                <a:latin typeface="Candara" panose="020E0502030303020204" pitchFamily="34" charset="0"/>
              </a:rPr>
              <a:t>She was responsible for leading a team charged with enforcing a wide range of state and federal civil rights laws and for litigating a variety of affirmative impact cases in state and federal court, as well as other initiatives. Genevieve also served in the Office of the General Counsel at the U.S. Department of Homeland Security and spent several years at private law firms representing clients in employment litigation and related matters. She received her J.D. from Stanford Law School.</a:t>
            </a:r>
            <a:br>
              <a:rPr lang="en-US" sz="3100" dirty="0">
                <a:latin typeface="Candara" panose="020E0502030303020204" pitchFamily="34" charset="0"/>
              </a:rPr>
            </a:br>
            <a:br>
              <a:rPr lang="en-US" dirty="0"/>
            </a:br>
            <a:endParaRPr lang="en-US" dirty="0"/>
          </a:p>
        </p:txBody>
      </p:sp>
    </p:spTree>
    <p:extLst>
      <p:ext uri="{BB962C8B-B14F-4D97-AF65-F5344CB8AC3E}">
        <p14:creationId xmlns:p14="http://schemas.microsoft.com/office/powerpoint/2010/main" val="1895961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2201"/>
          </a:xfrm>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
        <p:nvSpPr>
          <p:cNvPr id="3" name="Content Placeholder 2"/>
          <p:cNvSpPr>
            <a:spLocks noGrp="1"/>
          </p:cNvSpPr>
          <p:nvPr>
            <p:ph idx="1"/>
          </p:nvPr>
        </p:nvSpPr>
        <p:spPr>
          <a:xfrm>
            <a:off x="838200" y="1548787"/>
            <a:ext cx="10515600" cy="4759733"/>
          </a:xfrm>
        </p:spPr>
        <p:txBody>
          <a:bodyPr>
            <a:normAutofit fontScale="92500" lnSpcReduction="20000"/>
          </a:bodyPr>
          <a:lstStyle/>
          <a:p>
            <a:pPr>
              <a:buFont typeface="Wingdings" panose="05000000000000000000" pitchFamily="2" charset="2"/>
              <a:buChar char="v"/>
            </a:pPr>
            <a:r>
              <a:rPr lang="en-US" b="1" dirty="0">
                <a:latin typeface="Candara" panose="020E0502030303020204" pitchFamily="34" charset="0"/>
              </a:rPr>
              <a:t>Quentin Palfrey</a:t>
            </a:r>
            <a:r>
              <a:rPr lang="en-US" dirty="0">
                <a:latin typeface="Candara" panose="020E0502030303020204" pitchFamily="34" charset="0"/>
              </a:rPr>
              <a:t> is the Chair of Voter Protection Corps (www.voter-protection.org). Quentin has played a leadership role in voter protection programs in battleground states in numerous presidential, senatorial, and gubernatorial campaigns over the past 15 years.  </a:t>
            </a:r>
          </a:p>
          <a:p>
            <a:pPr>
              <a:buFont typeface="Wingdings" panose="05000000000000000000" pitchFamily="2" charset="2"/>
              <a:buChar char="v"/>
            </a:pPr>
            <a:r>
              <a:rPr lang="en-US" dirty="0">
                <a:latin typeface="Candara" panose="020E0502030303020204" pitchFamily="34" charset="0"/>
              </a:rPr>
              <a:t>He was the 2004 New Hampshire voter protection director for the Kerry-Edwards campaign, the 2008 Ohio voter protection director for the Obama-Biden campaign, and has been a senior advisor to numerous voter protection programs at the national level and in Massachusetts, Virginia, Pennsylvania, and North Carolina.. </a:t>
            </a:r>
          </a:p>
          <a:p>
            <a:pPr>
              <a:buFont typeface="Wingdings" panose="05000000000000000000" pitchFamily="2" charset="2"/>
              <a:buChar char="v"/>
            </a:pPr>
            <a:r>
              <a:rPr lang="en-US" dirty="0">
                <a:latin typeface="Candara" panose="020E0502030303020204" pitchFamily="34" charset="0"/>
              </a:rPr>
              <a:t>During the Obama administration, Quentin served as senior advisor for jobs &amp; competitiveness in the White House Office of Science &amp; Technology Policy and deputy general counsel for strategic initiatives at the U.S. Department of Commerce.  In 2018, Quentin was the Democratic nominee for Massachusetts Lieutenant Governor.     </a:t>
            </a:r>
          </a:p>
        </p:txBody>
      </p:sp>
    </p:spTree>
    <p:extLst>
      <p:ext uri="{BB962C8B-B14F-4D97-AF65-F5344CB8AC3E}">
        <p14:creationId xmlns:p14="http://schemas.microsoft.com/office/powerpoint/2010/main" val="129600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1991"/>
          </a:xfrm>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
        <p:nvSpPr>
          <p:cNvPr id="3" name="Content Placeholder 2"/>
          <p:cNvSpPr>
            <a:spLocks noGrp="1"/>
          </p:cNvSpPr>
          <p:nvPr>
            <p:ph idx="1"/>
          </p:nvPr>
        </p:nvSpPr>
        <p:spPr>
          <a:xfrm>
            <a:off x="838200" y="1316545"/>
            <a:ext cx="10515600" cy="5176534"/>
          </a:xfrm>
        </p:spPr>
        <p:txBody>
          <a:bodyPr>
            <a:normAutofit fontScale="70000" lnSpcReduction="20000"/>
          </a:bodyPr>
          <a:lstStyle/>
          <a:p>
            <a:pPr>
              <a:lnSpc>
                <a:spcPct val="120000"/>
              </a:lnSpc>
              <a:buFont typeface="Wingdings" panose="05000000000000000000" pitchFamily="2" charset="2"/>
              <a:buChar char="v"/>
            </a:pPr>
            <a:r>
              <a:rPr lang="en-US" dirty="0">
                <a:latin typeface="Candara" panose="020E0502030303020204" pitchFamily="34" charset="0"/>
              </a:rPr>
              <a:t> Critical issues to examine concerning the protection of voting right during the COVID-19 pandemic include: </a:t>
            </a:r>
          </a:p>
          <a:p>
            <a:pPr marL="1084263" indent="-457200">
              <a:lnSpc>
                <a:spcPct val="120000"/>
              </a:lnSpc>
              <a:buFont typeface="Wingdings" panose="05000000000000000000" pitchFamily="2" charset="2"/>
              <a:buChar char="Ø"/>
            </a:pPr>
            <a:r>
              <a:rPr lang="en-US" dirty="0">
                <a:latin typeface="Candara" panose="020E0502030303020204" pitchFamily="34" charset="0"/>
              </a:rPr>
              <a:t>Voter Registration  – How have voter registration restrictions affected voting rights?  </a:t>
            </a:r>
          </a:p>
          <a:p>
            <a:pPr marL="1084263" indent="-457200">
              <a:lnSpc>
                <a:spcPct val="120000"/>
              </a:lnSpc>
              <a:buFont typeface="Wingdings" panose="05000000000000000000" pitchFamily="2" charset="2"/>
              <a:buChar char="Ø"/>
            </a:pPr>
            <a:r>
              <a:rPr lang="en-US" dirty="0">
                <a:latin typeface="Candara" panose="020E0502030303020204" pitchFamily="34" charset="0"/>
              </a:rPr>
              <a:t>Voter Disenfranchisement – How have the purge of voter rolls in various states affected voting rights?</a:t>
            </a:r>
          </a:p>
          <a:p>
            <a:pPr marL="1084263" indent="-457200">
              <a:lnSpc>
                <a:spcPct val="120000"/>
              </a:lnSpc>
              <a:buFont typeface="Wingdings" panose="05000000000000000000" pitchFamily="2" charset="2"/>
              <a:buChar char="Ø"/>
            </a:pPr>
            <a:r>
              <a:rPr lang="en-US" dirty="0">
                <a:latin typeface="Candara" panose="020E0502030303020204" pitchFamily="34" charset="0"/>
              </a:rPr>
              <a:t>Ability to Vote -  How have limitations on the ability to vote in person and remoting affected voting rights?  How can we get to "no-excuse" mail-in voting, providing prepaid mail-in voting envelopes, expanding early voting and expanding number of voting locations?</a:t>
            </a:r>
          </a:p>
          <a:p>
            <a:pPr marL="1084263" indent="-457200">
              <a:lnSpc>
                <a:spcPct val="120000"/>
              </a:lnSpc>
              <a:buFont typeface="Wingdings" panose="05000000000000000000" pitchFamily="2" charset="2"/>
              <a:buChar char="Ø"/>
            </a:pPr>
            <a:r>
              <a:rPr lang="en-US" dirty="0">
                <a:latin typeface="Candara" panose="020E0502030303020204" pitchFamily="34" charset="0"/>
              </a:rPr>
              <a:t>Voter Suppression – How do we fight against voter suppression tactics such as overly restrictive voter ID laws, unreasonable witness requirements for absentee ballots, insufficient number of polling locations and poll workers, and voter intimidation at the polls?</a:t>
            </a:r>
            <a:br>
              <a:rPr lang="en-US" dirty="0">
                <a:latin typeface="Candara" panose="020E0502030303020204" pitchFamily="34" charset="0"/>
              </a:rPr>
            </a:br>
            <a:r>
              <a:rPr lang="en-US" dirty="0">
                <a:latin typeface="Candara" panose="020E0502030303020204" pitchFamily="34" charset="0"/>
              </a:rPr>
              <a:t> </a:t>
            </a:r>
            <a:endParaRPr lang="en-US" dirty="0"/>
          </a:p>
        </p:txBody>
      </p:sp>
    </p:spTree>
    <p:extLst>
      <p:ext uri="{BB962C8B-B14F-4D97-AF65-F5344CB8AC3E}">
        <p14:creationId xmlns:p14="http://schemas.microsoft.com/office/powerpoint/2010/main" val="408972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7511"/>
            <a:ext cx="10515600" cy="4351338"/>
          </a:xfrm>
        </p:spPr>
        <p:txBody>
          <a:bodyPr>
            <a:normAutofit fontScale="85000" lnSpcReduction="10000"/>
          </a:bodyPr>
          <a:lstStyle/>
          <a:p>
            <a:pPr>
              <a:buFont typeface="Wingdings" panose="05000000000000000000" pitchFamily="2" charset="2"/>
              <a:buChar char="v"/>
            </a:pPr>
            <a:r>
              <a:rPr lang="en-US" dirty="0">
                <a:latin typeface="Candara" panose="020E0502030303020204" pitchFamily="34" charset="0"/>
              </a:rPr>
              <a:t>The pandemic has given way to a host of rationalizations for limiting access to polling sites across the country, concerning voting rights activists. </a:t>
            </a:r>
          </a:p>
          <a:p>
            <a:pPr>
              <a:buFont typeface="Wingdings" panose="05000000000000000000" pitchFamily="2" charset="2"/>
              <a:buChar char="v"/>
            </a:pPr>
            <a:r>
              <a:rPr lang="en-US" dirty="0">
                <a:latin typeface="Candara" panose="020E0502030303020204" pitchFamily="34" charset="0"/>
              </a:rPr>
              <a:t>As voters in Kentucky and New York cast ballots in primary elections yesterday, the pall of the pandemic and the specter of voter suppression created a climate of uncertainty for some who might have wanted to vote in person but questioned how they can do so safely and efficiently.</a:t>
            </a:r>
          </a:p>
          <a:p>
            <a:pPr>
              <a:buFont typeface="Wingdings" panose="05000000000000000000" pitchFamily="2" charset="2"/>
              <a:buChar char="v"/>
            </a:pPr>
            <a:r>
              <a:rPr lang="en-US" dirty="0">
                <a:latin typeface="Candara" panose="020E0502030303020204" pitchFamily="34" charset="0"/>
              </a:rPr>
              <a:t>Kentucky, which has had thousands of polling places in previous elections, had only 170 open on Tuesday, including a </a:t>
            </a:r>
            <a:r>
              <a:rPr lang="en-US" i="1" dirty="0">
                <a:latin typeface="Candara" panose="020E0502030303020204" pitchFamily="34" charset="0"/>
              </a:rPr>
              <a:t>single polling place</a:t>
            </a:r>
            <a:r>
              <a:rPr lang="en-US" dirty="0">
                <a:latin typeface="Candara" panose="020E0502030303020204" pitchFamily="34" charset="0"/>
              </a:rPr>
              <a:t> for the state’s largest city – Louisville -  which has more than 600,000 residents. </a:t>
            </a:r>
          </a:p>
          <a:p>
            <a:pPr>
              <a:buFont typeface="Wingdings" panose="05000000000000000000" pitchFamily="2" charset="2"/>
              <a:buChar char="v"/>
            </a:pPr>
            <a:r>
              <a:rPr lang="en-US" dirty="0">
                <a:latin typeface="Candara" panose="020E0502030303020204" pitchFamily="34" charset="0"/>
              </a:rPr>
              <a:t>While there were no major incidents reported that prevented voting in NYS and Kentucky, there were reports of long lines, difficulty in finding parking and missing ballots.    </a:t>
            </a:r>
          </a:p>
          <a:p>
            <a:endParaRPr lang="en-US" dirty="0"/>
          </a:p>
        </p:txBody>
      </p:sp>
      <p:sp>
        <p:nvSpPr>
          <p:cNvPr id="4" name="Title 1"/>
          <p:cNvSpPr>
            <a:spLocks noGrp="1"/>
          </p:cNvSpPr>
          <p:nvPr>
            <p:ph type="title"/>
          </p:nvPr>
        </p:nvSpPr>
        <p:spPr>
          <a:xfrm>
            <a:off x="838200" y="365125"/>
            <a:ext cx="10515600" cy="821991"/>
          </a:xfrm>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Tree>
    <p:extLst>
      <p:ext uri="{BB962C8B-B14F-4D97-AF65-F5344CB8AC3E}">
        <p14:creationId xmlns:p14="http://schemas.microsoft.com/office/powerpoint/2010/main" val="3557804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Voters in lin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31089" y="1409350"/>
            <a:ext cx="6529821" cy="43513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838200" y="365125"/>
            <a:ext cx="10515600" cy="1044225"/>
          </a:xfrm>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
        <p:nvSpPr>
          <p:cNvPr id="4" name="Rectangle 3"/>
          <p:cNvSpPr/>
          <p:nvPr/>
        </p:nvSpPr>
        <p:spPr>
          <a:xfrm>
            <a:off x="2692068" y="5866571"/>
            <a:ext cx="6807861" cy="1077218"/>
          </a:xfrm>
          <a:prstGeom prst="rect">
            <a:avLst/>
          </a:prstGeom>
        </p:spPr>
        <p:txBody>
          <a:bodyPr wrap="square">
            <a:spAutoFit/>
          </a:bodyPr>
          <a:lstStyle/>
          <a:p>
            <a:r>
              <a:rPr lang="en-US" sz="1400" b="0" i="0" dirty="0">
                <a:effectLst/>
                <a:latin typeface="Candara" panose="020E0502030303020204" pitchFamily="34" charset="0"/>
              </a:rPr>
              <a:t>Voters waited in line to cast their ballots in the Kentucky primary. | Timothy D. Easley/AP Photo</a:t>
            </a:r>
          </a:p>
          <a:p>
            <a:br>
              <a:rPr lang="en-US" b="0" i="0" dirty="0">
                <a:solidFill>
                  <a:srgbClr val="696D70"/>
                </a:solidFill>
                <a:effectLst/>
                <a:latin typeface="din-2014"/>
              </a:rPr>
            </a:br>
            <a:endParaRPr lang="en-US" dirty="0"/>
          </a:p>
        </p:txBody>
      </p:sp>
    </p:spTree>
    <p:extLst>
      <p:ext uri="{BB962C8B-B14F-4D97-AF65-F5344CB8AC3E}">
        <p14:creationId xmlns:p14="http://schemas.microsoft.com/office/powerpoint/2010/main" val="117425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9063"/>
            <a:ext cx="10515600" cy="4919123"/>
          </a:xfrm>
        </p:spPr>
        <p:txBody>
          <a:bodyPr>
            <a:noAutofit/>
          </a:bodyPr>
          <a:lstStyle/>
          <a:p>
            <a:pPr>
              <a:buFont typeface="Wingdings" panose="05000000000000000000" pitchFamily="2" charset="2"/>
              <a:buChar char="v"/>
            </a:pPr>
            <a:r>
              <a:rPr lang="en-US" sz="2400" dirty="0">
                <a:latin typeface="Candara" panose="020E0502030303020204" pitchFamily="34" charset="0"/>
              </a:rPr>
              <a:t>In Kentucky, a Federal Judge had ruled last week against plaintiffs, including a local Republican legislator and several voters, who claimed the drastic winnowing of polling places in the county’s most populous and diverse districts violated the First and 14th amendments, as well as the Voting Rights Act of 1965 and amounted to “voter suppression.” </a:t>
            </a:r>
          </a:p>
          <a:p>
            <a:pPr>
              <a:buFont typeface="Wingdings" panose="05000000000000000000" pitchFamily="2" charset="2"/>
              <a:buChar char="v"/>
            </a:pPr>
            <a:r>
              <a:rPr lang="en-US" sz="2400" dirty="0">
                <a:latin typeface="Candara" panose="020E0502030303020204" pitchFamily="34" charset="0"/>
              </a:rPr>
              <a:t>The plaintiffs had requested injunctive relief to prohibit the use of a single polling location in counties with more than 35,000 registered voters.  The Judge denied their request, stating his view that vast restriction of polling places in these counties didn’t amount to a constitutional violation. </a:t>
            </a:r>
          </a:p>
          <a:p>
            <a:pPr>
              <a:buFont typeface="Wingdings" panose="05000000000000000000" pitchFamily="2" charset="2"/>
              <a:buChar char="v"/>
            </a:pPr>
            <a:r>
              <a:rPr lang="en-US" sz="2400" dirty="0">
                <a:latin typeface="Candara" panose="020E0502030303020204" pitchFamily="34" charset="0"/>
              </a:rPr>
              <a:t>Activists stated that restricting all of Jefferson County’s voters to a single polling place still amounted to voter suppression, even though the Governor and Secretary of State previously had moved to expand mail-in absentee voting.</a:t>
            </a:r>
            <a:br>
              <a:rPr lang="en-US" sz="2400" dirty="0">
                <a:latin typeface="Candara" panose="020E0502030303020204" pitchFamily="34" charset="0"/>
              </a:rPr>
            </a:br>
            <a:endParaRPr lang="en-US" sz="2400" dirty="0">
              <a:latin typeface="Candara" panose="020E0502030303020204" pitchFamily="34" charset="0"/>
            </a:endParaRPr>
          </a:p>
        </p:txBody>
      </p:sp>
      <p:sp>
        <p:nvSpPr>
          <p:cNvPr id="4" name="Title 1"/>
          <p:cNvSpPr>
            <a:spLocks noGrp="1"/>
          </p:cNvSpPr>
          <p:nvPr>
            <p:ph type="title"/>
          </p:nvPr>
        </p:nvSpPr>
        <p:spPr>
          <a:xfrm>
            <a:off x="838200" y="284915"/>
            <a:ext cx="10515600" cy="966370"/>
          </a:xfrm>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Tree>
    <p:extLst>
      <p:ext uri="{BB962C8B-B14F-4D97-AF65-F5344CB8AC3E}">
        <p14:creationId xmlns:p14="http://schemas.microsoft.com/office/powerpoint/2010/main" val="179291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3621"/>
            <a:ext cx="10515600" cy="4351338"/>
          </a:xfrm>
        </p:spPr>
        <p:txBody>
          <a:bodyPr>
            <a:normAutofit fontScale="85000" lnSpcReduction="10000"/>
          </a:bodyPr>
          <a:lstStyle/>
          <a:p>
            <a:pPr marL="344488" indent="-344488">
              <a:buFont typeface="Wingdings" panose="05000000000000000000" pitchFamily="2" charset="2"/>
              <a:buChar char="v"/>
            </a:pPr>
            <a:r>
              <a:rPr lang="en-US" dirty="0">
                <a:latin typeface="Candara" panose="020E0502030303020204" pitchFamily="34" charset="0"/>
              </a:rPr>
              <a:t>On June 9, 2020, in Georgia, there were voting delays across the state, which  led officials there to call for investigations into why voters spent hours standing in lines on a hot June day.  </a:t>
            </a:r>
          </a:p>
          <a:p>
            <a:pPr marL="344488" indent="-344488">
              <a:buFont typeface="Wingdings" panose="05000000000000000000" pitchFamily="2" charset="2"/>
              <a:buChar char="v"/>
            </a:pPr>
            <a:r>
              <a:rPr lang="en-US" dirty="0">
                <a:latin typeface="Candara" panose="020E0502030303020204" pitchFamily="34" charset="0"/>
              </a:rPr>
              <a:t>Voting was extended at some precincts in eight counties around the state. Voting was extended to 9:30 p.m. in DeKalb County, more than two-and-a-half hours after polls were supposed to close, and at least one precinct stayed open until 10:10 p.m!  Voters reported standing in the hot summer sun for upward of four hours attempting to cast their ballots.</a:t>
            </a:r>
          </a:p>
          <a:p>
            <a:pPr marL="344488" indent="-344488">
              <a:buFont typeface="Wingdings" panose="05000000000000000000" pitchFamily="2" charset="2"/>
              <a:buChar char="v"/>
            </a:pPr>
            <a:r>
              <a:rPr lang="en-US" dirty="0">
                <a:latin typeface="Candara" panose="020E0502030303020204" pitchFamily="34" charset="0"/>
              </a:rPr>
              <a:t>Many voters reported having to wait in line to vote after failing to receive absentee ballots they had requested to avoid the in-person threat of coronavirus.  And many voters left the lines without having cast their ballots.</a:t>
            </a:r>
          </a:p>
          <a:p>
            <a:pPr marL="344488" indent="-344488">
              <a:buFont typeface="Wingdings" panose="05000000000000000000" pitchFamily="2" charset="2"/>
              <a:buChar char="v"/>
            </a:pPr>
            <a:r>
              <a:rPr lang="en-US" dirty="0">
                <a:latin typeface="Candara" panose="020E0502030303020204" pitchFamily="34" charset="0"/>
              </a:rPr>
              <a:t>The worst problems were reportedly concentrated in counties and localities with higher African American populations.</a:t>
            </a:r>
          </a:p>
          <a:p>
            <a:pPr marL="344488" indent="-344488">
              <a:buFont typeface="Wingdings" panose="05000000000000000000" pitchFamily="2" charset="2"/>
              <a:buChar char="v"/>
            </a:pPr>
            <a:endParaRPr lang="en-US" dirty="0">
              <a:latin typeface="Candara" panose="020E0502030303020204" pitchFamily="34" charset="0"/>
            </a:endParaRPr>
          </a:p>
          <a:p>
            <a:endParaRPr lang="en-US" dirty="0"/>
          </a:p>
        </p:txBody>
      </p:sp>
      <p:sp>
        <p:nvSpPr>
          <p:cNvPr id="4" name="Title 1"/>
          <p:cNvSpPr>
            <a:spLocks noGrp="1"/>
          </p:cNvSpPr>
          <p:nvPr>
            <p:ph type="title"/>
          </p:nvPr>
        </p:nvSpPr>
        <p:spPr>
          <a:xfrm>
            <a:off x="838200" y="365125"/>
            <a:ext cx="10515600" cy="868057"/>
          </a:xfrm>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Tree>
    <p:extLst>
      <p:ext uri="{BB962C8B-B14F-4D97-AF65-F5344CB8AC3E}">
        <p14:creationId xmlns:p14="http://schemas.microsoft.com/office/powerpoint/2010/main" val="2124710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027447"/>
          </a:xfrm>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
        <p:nvSpPr>
          <p:cNvPr id="4" name="Rectangle 3"/>
          <p:cNvSpPr/>
          <p:nvPr/>
        </p:nvSpPr>
        <p:spPr>
          <a:xfrm>
            <a:off x="2787941" y="5261643"/>
            <a:ext cx="6096000" cy="861774"/>
          </a:xfrm>
          <a:prstGeom prst="rect">
            <a:avLst/>
          </a:prstGeom>
        </p:spPr>
        <p:txBody>
          <a:bodyPr>
            <a:spAutoFit/>
          </a:bodyPr>
          <a:lstStyle/>
          <a:p>
            <a:r>
              <a:rPr lang="en-US" sz="1600" dirty="0">
                <a:latin typeface="Candara" panose="020E0502030303020204" pitchFamily="34" charset="0"/>
              </a:rPr>
              <a:t>People wait in line to vote in the Georgia’s primary election at Park Tavern on Tuesday in Atlanta.  Photograph: Brynn Anderson/AP</a:t>
            </a:r>
            <a:br>
              <a:rPr lang="en-US" sz="1600" b="0" i="0" dirty="0">
                <a:solidFill>
                  <a:srgbClr val="121212"/>
                </a:solidFill>
                <a:effectLst/>
                <a:latin typeface="Candara" panose="020E0502030303020204" pitchFamily="34" charset="0"/>
              </a:rPr>
            </a:br>
            <a:endParaRPr lang="en-US" sz="1600" dirty="0">
              <a:latin typeface="Candara" panose="020E0502030303020204" pitchFamily="34" charset="0"/>
            </a:endParaRPr>
          </a:p>
        </p:txBody>
      </p:sp>
      <p:pic>
        <p:nvPicPr>
          <p:cNvPr id="4100" name="Picture 4" descr="Voters wait in line to vote at the Park Tavern polling place in Atlanta on Tuesda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05348" y="1825625"/>
            <a:ext cx="6262484" cy="401842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704050" y="5953940"/>
            <a:ext cx="6096000" cy="338554"/>
          </a:xfrm>
          <a:prstGeom prst="rect">
            <a:avLst/>
          </a:prstGeom>
        </p:spPr>
        <p:txBody>
          <a:bodyPr>
            <a:spAutoFit/>
          </a:bodyPr>
          <a:lstStyle/>
          <a:p>
            <a:r>
              <a:rPr lang="en-US" sz="1600" b="0" i="0" dirty="0">
                <a:effectLst/>
                <a:latin typeface="Candara" panose="020E0502030303020204" pitchFamily="34" charset="0"/>
              </a:rPr>
              <a:t>Voters wait in line to vote at the Park Tavern polling place in Atlanta.</a:t>
            </a:r>
            <a:endParaRPr lang="en-US" sz="1600" dirty="0">
              <a:latin typeface="Candara" panose="020E0502030303020204" pitchFamily="34" charset="0"/>
            </a:endParaRPr>
          </a:p>
        </p:txBody>
      </p:sp>
    </p:spTree>
    <p:extLst>
      <p:ext uri="{BB962C8B-B14F-4D97-AF65-F5344CB8AC3E}">
        <p14:creationId xmlns:p14="http://schemas.microsoft.com/office/powerpoint/2010/main" val="1995860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a:t>A source in the Georgia Secretary of State's office reported that some counties in the state had been straining under the volume of absentee ballots that were received.  While, fewer than 40,000 people typically vote by absentee ballot in Georgia, instead, the state had received more than 1.2 million absentee ballots, a primary participation record, with over 950,000 absentee ballots having been mail-in ballots.</a:t>
            </a:r>
          </a:p>
          <a:p>
            <a:pPr>
              <a:buFont typeface="Wingdings" panose="05000000000000000000" pitchFamily="2" charset="2"/>
              <a:buChar char="v"/>
            </a:pPr>
            <a:r>
              <a:rPr lang="en-US" dirty="0"/>
              <a:t>Numerous reports noted average wait times in some locations spanning three to four hours, machines not being delivered to the proper polling locations and poll workers not being given the sufficient amount of training regarding any issues that could arise.</a:t>
            </a:r>
            <a:br>
              <a:rPr lang="en-US" dirty="0"/>
            </a:br>
            <a:endParaRPr lang="en-US" dirty="0"/>
          </a:p>
        </p:txBody>
      </p:sp>
      <p:sp>
        <p:nvSpPr>
          <p:cNvPr id="4" name="Title 1"/>
          <p:cNvSpPr>
            <a:spLocks noGrp="1"/>
          </p:cNvSpPr>
          <p:nvPr>
            <p:ph type="title"/>
          </p:nvPr>
        </p:nvSpPr>
        <p:spPr>
          <a:xfrm>
            <a:off x="838200" y="365126"/>
            <a:ext cx="10515600" cy="775778"/>
          </a:xfrm>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Tree>
    <p:extLst>
      <p:ext uri="{BB962C8B-B14F-4D97-AF65-F5344CB8AC3E}">
        <p14:creationId xmlns:p14="http://schemas.microsoft.com/office/powerpoint/2010/main" val="3368696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9000"/>
          </a:xfrm>
        </p:spPr>
        <p:txBody>
          <a:bodyPr>
            <a:normAutofit/>
          </a:bodyPr>
          <a:lstStyle/>
          <a:p>
            <a:pPr algn="ctr"/>
            <a:r>
              <a:rPr lang="en-US" sz="3200" b="1" dirty="0">
                <a:solidFill>
                  <a:srgbClr val="FF0000"/>
                </a:solidFill>
                <a:latin typeface="Candara" panose="020E0502030303020204" pitchFamily="34" charset="0"/>
              </a:rPr>
              <a:t>Protecting Voting Rights During the </a:t>
            </a:r>
            <a:r>
              <a:rPr lang="en-US" sz="3200" b="1" dirty="0">
                <a:solidFill>
                  <a:srgbClr val="002060"/>
                </a:solidFill>
                <a:latin typeface="Candara" panose="020E0502030303020204" pitchFamily="34" charset="0"/>
              </a:rPr>
              <a:t>Pandemic</a:t>
            </a:r>
            <a:r>
              <a:rPr lang="en-US" sz="3200" b="1" dirty="0">
                <a:solidFill>
                  <a:srgbClr val="FF0000"/>
                </a:solidFill>
                <a:latin typeface="Candara" panose="020E0502030303020204" pitchFamily="34" charset="0"/>
              </a:rPr>
              <a:t> Era</a:t>
            </a:r>
            <a:endParaRPr lang="en-US" sz="3200" dirty="0"/>
          </a:p>
        </p:txBody>
      </p:sp>
      <p:sp>
        <p:nvSpPr>
          <p:cNvPr id="3" name="Content Placeholder 2"/>
          <p:cNvSpPr>
            <a:spLocks noGrp="1"/>
          </p:cNvSpPr>
          <p:nvPr>
            <p:ph idx="1"/>
          </p:nvPr>
        </p:nvSpPr>
        <p:spPr>
          <a:xfrm>
            <a:off x="838200" y="1557177"/>
            <a:ext cx="10515600" cy="4516452"/>
          </a:xfrm>
        </p:spPr>
        <p:txBody>
          <a:bodyPr>
            <a:noAutofit/>
          </a:bodyPr>
          <a:lstStyle/>
          <a:p>
            <a:pPr>
              <a:buFont typeface="Wingdings" panose="05000000000000000000" pitchFamily="2" charset="2"/>
              <a:buChar char="v"/>
            </a:pPr>
            <a:r>
              <a:rPr lang="en-US" sz="3200" dirty="0">
                <a:latin typeface="Candara" panose="020E0502030303020204" pitchFamily="34" charset="0"/>
              </a:rPr>
              <a:t>Our panelists this evening:  </a:t>
            </a:r>
          </a:p>
          <a:p>
            <a:pPr marL="0" indent="0">
              <a:buNone/>
            </a:pPr>
            <a:endParaRPr lang="en-US" sz="3200" dirty="0">
              <a:latin typeface="Candara" panose="020E0502030303020204" pitchFamily="34" charset="0"/>
            </a:endParaRPr>
          </a:p>
          <a:p>
            <a:pPr marL="461963">
              <a:buFont typeface="Wingdings" panose="05000000000000000000" pitchFamily="2" charset="2"/>
              <a:buChar char="Ø"/>
            </a:pPr>
            <a:r>
              <a:rPr lang="en-US" sz="3200" b="1" dirty="0">
                <a:latin typeface="Candara" panose="020E0502030303020204" pitchFamily="34" charset="0"/>
              </a:rPr>
              <a:t>Sophia Hall</a:t>
            </a:r>
            <a:r>
              <a:rPr lang="en-US" sz="3200" dirty="0">
                <a:latin typeface="Candara" panose="020E0502030303020204" pitchFamily="34" charset="0"/>
              </a:rPr>
              <a:t>, Supervisory Attorney, </a:t>
            </a:r>
            <a:r>
              <a:rPr lang="en-US" sz="3200" i="1" dirty="0">
                <a:latin typeface="Candara" panose="020E0502030303020204" pitchFamily="34" charset="0"/>
              </a:rPr>
              <a:t>Lawyers for Civil Rights</a:t>
            </a:r>
            <a:r>
              <a:rPr lang="en-US" sz="3200" dirty="0">
                <a:latin typeface="Candara" panose="020E0502030303020204" pitchFamily="34" charset="0"/>
              </a:rPr>
              <a:t>; </a:t>
            </a:r>
          </a:p>
          <a:p>
            <a:pPr marL="461963">
              <a:buFont typeface="Wingdings" panose="05000000000000000000" pitchFamily="2" charset="2"/>
              <a:buChar char="Ø"/>
            </a:pPr>
            <a:r>
              <a:rPr lang="en-US" sz="3200" b="1" dirty="0">
                <a:latin typeface="Candara" panose="020E0502030303020204" pitchFamily="34" charset="0"/>
              </a:rPr>
              <a:t>Brenda Wright</a:t>
            </a:r>
            <a:r>
              <a:rPr lang="en-US" sz="3200" dirty="0">
                <a:latin typeface="Candara" panose="020E0502030303020204" pitchFamily="34" charset="0"/>
              </a:rPr>
              <a:t>, Senior Advisor for Legal Strategies, </a:t>
            </a:r>
            <a:r>
              <a:rPr lang="en-US" sz="3200" i="1" dirty="0">
                <a:latin typeface="Candara" panose="020E0502030303020204" pitchFamily="34" charset="0"/>
              </a:rPr>
              <a:t>Demos</a:t>
            </a:r>
            <a:r>
              <a:rPr lang="en-US" sz="3200" dirty="0">
                <a:latin typeface="Candara" panose="020E0502030303020204" pitchFamily="34" charset="0"/>
              </a:rPr>
              <a:t>; </a:t>
            </a:r>
          </a:p>
          <a:p>
            <a:pPr marL="461963">
              <a:buFont typeface="Wingdings" panose="05000000000000000000" pitchFamily="2" charset="2"/>
              <a:buChar char="Ø"/>
            </a:pPr>
            <a:r>
              <a:rPr lang="en-US" sz="3200" b="1" dirty="0">
                <a:latin typeface="Candara" panose="020E0502030303020204" pitchFamily="34" charset="0"/>
              </a:rPr>
              <a:t>Genevieve Nadeau</a:t>
            </a:r>
            <a:r>
              <a:rPr lang="en-US" sz="3200" dirty="0">
                <a:latin typeface="Candara" panose="020E0502030303020204" pitchFamily="34" charset="0"/>
              </a:rPr>
              <a:t>, Counsel, </a:t>
            </a:r>
            <a:r>
              <a:rPr lang="en-US" sz="3200" i="1" dirty="0">
                <a:latin typeface="Candara" panose="020E0502030303020204" pitchFamily="34" charset="0"/>
              </a:rPr>
              <a:t>Protect Democracy</a:t>
            </a:r>
            <a:r>
              <a:rPr lang="en-US" sz="3200" dirty="0">
                <a:latin typeface="Candara" panose="020E0502030303020204" pitchFamily="34" charset="0"/>
              </a:rPr>
              <a:t>; and </a:t>
            </a:r>
          </a:p>
          <a:p>
            <a:pPr marL="461963">
              <a:buFont typeface="Wingdings" panose="05000000000000000000" pitchFamily="2" charset="2"/>
              <a:buChar char="Ø"/>
            </a:pPr>
            <a:r>
              <a:rPr lang="en-US" sz="3200" b="1" dirty="0">
                <a:latin typeface="Candara" panose="020E0502030303020204" pitchFamily="34" charset="0"/>
              </a:rPr>
              <a:t>Quentin Palfrey</a:t>
            </a:r>
            <a:r>
              <a:rPr lang="en-US" sz="3200" dirty="0">
                <a:latin typeface="Candara" panose="020E0502030303020204" pitchFamily="34" charset="0"/>
              </a:rPr>
              <a:t>, former Massachusetts Lt. Governor candidate and Chair of the </a:t>
            </a:r>
            <a:r>
              <a:rPr lang="en-US" sz="3200" i="1" dirty="0">
                <a:latin typeface="Candara" panose="020E0502030303020204" pitchFamily="34" charset="0"/>
              </a:rPr>
              <a:t>Voter Protection Corps</a:t>
            </a:r>
            <a:r>
              <a:rPr lang="en-US" sz="3200" dirty="0">
                <a:latin typeface="Candara" panose="020E0502030303020204" pitchFamily="34" charset="0"/>
              </a:rPr>
              <a:t>.  </a:t>
            </a:r>
            <a:endParaRPr lang="en-US" sz="2000" dirty="0">
              <a:latin typeface="Candara" panose="020E0502030303020204" pitchFamily="34" charset="0"/>
            </a:endParaRPr>
          </a:p>
        </p:txBody>
      </p:sp>
    </p:spTree>
    <p:extLst>
      <p:ext uri="{BB962C8B-B14F-4D97-AF65-F5344CB8AC3E}">
        <p14:creationId xmlns:p14="http://schemas.microsoft.com/office/powerpoint/2010/main" val="309118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F1967BC4EE634F88D3CFB42F31AD4A" ma:contentTypeVersion="13" ma:contentTypeDescription="Create a new document." ma:contentTypeScope="" ma:versionID="4dcf35d1d211223505649be3b5808537">
  <xsd:schema xmlns:xsd="http://www.w3.org/2001/XMLSchema" xmlns:xs="http://www.w3.org/2001/XMLSchema" xmlns:p="http://schemas.microsoft.com/office/2006/metadata/properties" xmlns:ns3="fbd9d7d2-f998-470b-82a1-6d101e3c670b" xmlns:ns4="9057078d-815f-46a1-8bf7-18d6c9b22654" targetNamespace="http://schemas.microsoft.com/office/2006/metadata/properties" ma:root="true" ma:fieldsID="d84b7039593581b9a5fb356bacc38010" ns3:_="" ns4:_="">
    <xsd:import namespace="fbd9d7d2-f998-470b-82a1-6d101e3c670b"/>
    <xsd:import namespace="9057078d-815f-46a1-8bf7-18d6c9b2265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d9d7d2-f998-470b-82a1-6d101e3c67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57078d-815f-46a1-8bf7-18d6c9b2265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302133-672F-4B08-9189-0960F9D1BD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d9d7d2-f998-470b-82a1-6d101e3c670b"/>
    <ds:schemaRef ds:uri="9057078d-815f-46a1-8bf7-18d6c9b226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5616DB-ADE9-4EC8-BC24-B45042E278B1}">
  <ds:schemaRefs>
    <ds:schemaRef ds:uri="http://schemas.microsoft.com/sharepoint/v3/contenttype/forms"/>
  </ds:schemaRefs>
</ds:datastoreItem>
</file>

<file path=customXml/itemProps3.xml><?xml version="1.0" encoding="utf-8"?>
<ds:datastoreItem xmlns:ds="http://schemas.openxmlformats.org/officeDocument/2006/customXml" ds:itemID="{4147032C-AC49-45ED-B9E9-620F70471F8B}">
  <ds:schemaRefs>
    <ds:schemaRef ds:uri="http://purl.org/dc/elements/1.1/"/>
    <ds:schemaRef ds:uri="fbd9d7d2-f998-470b-82a1-6d101e3c670b"/>
    <ds:schemaRef ds:uri="9057078d-815f-46a1-8bf7-18d6c9b22654"/>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1494</TotalTime>
  <Words>1094</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Candara</vt:lpstr>
      <vt:lpstr>din-2014</vt:lpstr>
      <vt:lpstr>Wingdings</vt:lpstr>
      <vt:lpstr>Office Theme</vt:lpstr>
      <vt:lpstr>Protecting Voting Rights During the Pandemic Era </vt:lpstr>
      <vt:lpstr>Protecting Voting Rights During the Pandemic Era</vt:lpstr>
      <vt:lpstr>Protecting Voting Rights During the Pandemic Era</vt:lpstr>
      <vt:lpstr>Protecting Voting Rights During the Pandemic Era</vt:lpstr>
      <vt:lpstr>Protecting Voting Rights During the Pandemic Era</vt:lpstr>
      <vt:lpstr>Protecting Voting Rights During the Pandemic Era</vt:lpstr>
      <vt:lpstr>Protecting Voting Rights During the Pandemic Era</vt:lpstr>
      <vt:lpstr>Protecting Voting Rights During the Pandemic Era</vt:lpstr>
      <vt:lpstr>Protecting Voting Rights During the Pandemic Era</vt:lpstr>
      <vt:lpstr>Protecting Voting Rights During the Pandemic Era</vt:lpstr>
      <vt:lpstr>Protecting Voting Rights During the Pandemic Era</vt:lpstr>
      <vt:lpstr>Protecting Voting Rights During the Pandemic Era</vt:lpstr>
      <vt:lpstr>Protecting Voting Rights During the Pandemic Era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Whitney</dc:creator>
  <cp:lastModifiedBy>Jake Mazeitis</cp:lastModifiedBy>
  <cp:revision>24</cp:revision>
  <cp:lastPrinted>2020-06-24T20:13:39Z</cp:lastPrinted>
  <dcterms:created xsi:type="dcterms:W3CDTF">2020-06-23T21:53:22Z</dcterms:created>
  <dcterms:modified xsi:type="dcterms:W3CDTF">2020-07-23T13:24:12Z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0x01010048F1967BC4EE634F88D3CFB42F31AD4A</vt:lpwstr>
  </property>
</Properties>
</file>