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4" r:id="rId3"/>
    <p:sldId id="270" r:id="rId4"/>
    <p:sldId id="267" r:id="rId5"/>
    <p:sldId id="258" r:id="rId6"/>
    <p:sldId id="256" r:id="rId7"/>
    <p:sldId id="259" r:id="rId8"/>
    <p:sldId id="260" r:id="rId9"/>
    <p:sldId id="261" r:id="rId10"/>
    <p:sldId id="262" r:id="rId11"/>
    <p:sldId id="273" r:id="rId12"/>
    <p:sldId id="263" r:id="rId13"/>
    <p:sldId id="272" r:id="rId14"/>
    <p:sldId id="264" r:id="rId15"/>
    <p:sldId id="271" r:id="rId16"/>
    <p:sldId id="265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6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2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1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5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7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9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3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8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1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AFF92-868B-F24C-ADDF-D0F99B98B72D}" type="datetimeFigureOut">
              <a:rPr lang="en-US" smtClean="0"/>
              <a:t>6/12/20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4821-54E0-104B-8657-2A71C6F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6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242E5F-3CE0-404B-90C7-7EFC0586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566" y="2175423"/>
            <a:ext cx="3008313" cy="1162050"/>
          </a:xfrm>
        </p:spPr>
        <p:txBody>
          <a:bodyPr>
            <a:noAutofit/>
          </a:bodyPr>
          <a:lstStyle/>
          <a:p>
            <a:r>
              <a:rPr lang="en-US" sz="4800" dirty="0"/>
              <a:t>Anatomy of an </a:t>
            </a:r>
            <a:br>
              <a:rPr lang="en-US" sz="4800" dirty="0"/>
            </a:br>
            <a:r>
              <a:rPr lang="en-US" sz="4800" dirty="0"/>
              <a:t>Op-ed</a:t>
            </a:r>
          </a:p>
        </p:txBody>
      </p:sp>
      <p:pic>
        <p:nvPicPr>
          <p:cNvPr id="8" name="Content Placeholder 7" descr="A close up of a logo&#10;&#10;Description automatically generated">
            <a:extLst>
              <a:ext uri="{FF2B5EF4-FFF2-40B4-BE49-F238E27FC236}">
                <a16:creationId xmlns:a16="http://schemas.microsoft.com/office/drawing/2014/main" id="{95CE862E-1496-CE47-8CF0-918D58B140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7836" y="273050"/>
            <a:ext cx="4266177" cy="5853113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5F9CE7-D98D-D047-8259-9AF795530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3983421"/>
            <a:ext cx="3008313" cy="2142742"/>
          </a:xfrm>
        </p:spPr>
        <p:txBody>
          <a:bodyPr/>
          <a:lstStyle/>
          <a:p>
            <a:r>
              <a:rPr lang="en-US" dirty="0"/>
              <a:t>Garrett Epps, boy journalist</a:t>
            </a:r>
          </a:p>
          <a:p>
            <a:r>
              <a:rPr lang="en-US" dirty="0"/>
              <a:t>June 12, 2020</a:t>
            </a:r>
          </a:p>
          <a:p>
            <a:r>
              <a:rPr lang="en-US" dirty="0"/>
              <a:t>ACS Virtual Convention</a:t>
            </a:r>
          </a:p>
        </p:txBody>
      </p:sp>
    </p:spTree>
    <p:extLst>
      <p:ext uri="{BB962C8B-B14F-4D97-AF65-F5344CB8AC3E}">
        <p14:creationId xmlns:p14="http://schemas.microsoft.com/office/powerpoint/2010/main" val="3342886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pPr algn="l"/>
            <a:r>
              <a:rPr lang="en-US" dirty="0"/>
              <a:t>	Statement of relevance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18593"/>
            <a:ext cx="6400800" cy="4502732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Why am I reading about this </a:t>
            </a:r>
            <a:r>
              <a:rPr lang="en-US" i="1" dirty="0">
                <a:solidFill>
                  <a:schemeClr val="tx1"/>
                </a:solidFill>
              </a:rPr>
              <a:t>today?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“In hearings before the Senate Judiciary Committee last week, witnesses identified the nominee, William Rehnquist, as the man they saw harassing black and Hispanic voters, demanding that they read from a card to prove their literacy, asking to see documents that proved they had the right to vote. One witness described a shoving match in which Rehnquist allegedly took part.”</a:t>
            </a:r>
          </a:p>
        </p:txBody>
      </p:sp>
    </p:spTree>
    <p:extLst>
      <p:ext uri="{BB962C8B-B14F-4D97-AF65-F5344CB8AC3E}">
        <p14:creationId xmlns:p14="http://schemas.microsoft.com/office/powerpoint/2010/main" val="3898817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r>
              <a:rPr lang="en-US" dirty="0"/>
              <a:t>	Claim of authority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8338"/>
            <a:ext cx="6400800" cy="403747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Why should you care what </a:t>
            </a:r>
            <a:r>
              <a:rPr lang="en-US" i="1" dirty="0">
                <a:solidFill>
                  <a:schemeClr val="tx1"/>
                </a:solidFill>
              </a:rPr>
              <a:t>I </a:t>
            </a:r>
            <a:r>
              <a:rPr lang="en-US" dirty="0">
                <a:solidFill>
                  <a:schemeClr val="tx1"/>
                </a:solidFill>
              </a:rPr>
              <a:t>think?</a:t>
            </a:r>
          </a:p>
          <a:p>
            <a:r>
              <a:rPr lang="en-US" dirty="0">
                <a:solidFill>
                  <a:schemeClr val="tx1"/>
                </a:solidFill>
              </a:rPr>
              <a:t>This may be the most important single thing in selling an op-ed. Don’t aggrandize </a:t>
            </a:r>
            <a:r>
              <a:rPr lang="en-US" dirty="0" err="1">
                <a:solidFill>
                  <a:schemeClr val="tx1"/>
                </a:solidFill>
              </a:rPr>
              <a:t>youself</a:t>
            </a:r>
            <a:r>
              <a:rPr lang="en-US" dirty="0">
                <a:solidFill>
                  <a:schemeClr val="tx1"/>
                </a:solidFill>
              </a:rPr>
              <a:t>, but don’t apologize either.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Personal experience (“ I grew up a few blocks from the Lee Monument in Richmond” or “I spent four playing basketball with the Stonewall Jackson High School Raiders in Manassas, Va. ….”)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Academic expertise (“As  historian who studies the history of the South, I know that the Lee Monument was erected for a purpose….”)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Professional expertise (“As a lawyer for a civic group, I heard the testimony in the recent statuary lawsuit, and I have realized how ….”)</a:t>
            </a:r>
          </a:p>
        </p:txBody>
      </p:sp>
    </p:spTree>
    <p:extLst>
      <p:ext uri="{BB962C8B-B14F-4D97-AF65-F5344CB8AC3E}">
        <p14:creationId xmlns:p14="http://schemas.microsoft.com/office/powerpoint/2010/main" val="256112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r>
              <a:rPr lang="en-US" dirty="0"/>
              <a:t>	Rhetorical authority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8338"/>
            <a:ext cx="6400800" cy="403747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Why should you care what </a:t>
            </a:r>
            <a:r>
              <a:rPr lang="en-US" i="1" dirty="0">
                <a:solidFill>
                  <a:schemeClr val="tx1"/>
                </a:solidFill>
              </a:rPr>
              <a:t>I </a:t>
            </a:r>
            <a:r>
              <a:rPr lang="en-US" dirty="0">
                <a:solidFill>
                  <a:schemeClr val="tx1"/>
                </a:solidFill>
              </a:rPr>
              <a:t>think?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Logos—I make a good honest argument based on facts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Ethos—I am a serious, open-minded, and honest thinker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Pathos—these issues seem abstruse—but I feel strongly about them and so should you</a:t>
            </a:r>
          </a:p>
        </p:txBody>
      </p:sp>
    </p:spTree>
    <p:extLst>
      <p:ext uri="{BB962C8B-B14F-4D97-AF65-F5344CB8AC3E}">
        <p14:creationId xmlns:p14="http://schemas.microsoft.com/office/powerpoint/2010/main" val="3954982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>
            <a:normAutofit fontScale="90000"/>
          </a:bodyPr>
          <a:lstStyle/>
          <a:p>
            <a:r>
              <a:rPr lang="en-US" dirty="0"/>
              <a:t>Once you’ve made it, live up to it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8338"/>
            <a:ext cx="6400800" cy="4037470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Do your research. Don’t just read one article. Read as much as you can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Fact-check every factual statement you make, major or minor; even the ones that seem obvious can go awry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Consult the original sources (government reports etc.) where possible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This is timely but the Internet has made this the golden age of research. </a:t>
            </a:r>
          </a:p>
        </p:txBody>
      </p:sp>
    </p:spTree>
    <p:extLst>
      <p:ext uri="{BB962C8B-B14F-4D97-AF65-F5344CB8AC3E}">
        <p14:creationId xmlns:p14="http://schemas.microsoft.com/office/powerpoint/2010/main" val="104830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8768"/>
            <a:ext cx="7772400" cy="1237288"/>
          </a:xfrm>
        </p:spPr>
        <p:txBody>
          <a:bodyPr>
            <a:normAutofit fontScale="90000"/>
          </a:bodyPr>
          <a:lstStyle/>
          <a:p>
            <a:r>
              <a:rPr lang="en-US" dirty="0"/>
              <a:t>The ethos is made by fairness and proleptical argument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028" y="2104876"/>
            <a:ext cx="6400800" cy="403747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Set out your argument in calm, non-polemical language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Fairly and non-polemically set out the other side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Do not sneer, belittle, use derogatory nicknames, or take cheap shots. The people you are trying to reach do not like that.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Refute the other sides’ argument </a:t>
            </a:r>
            <a:r>
              <a:rPr lang="en-US" i="1" dirty="0">
                <a:solidFill>
                  <a:schemeClr val="tx1"/>
                </a:solidFill>
              </a:rPr>
              <a:t>fairly </a:t>
            </a:r>
          </a:p>
        </p:txBody>
      </p:sp>
    </p:spTree>
    <p:extLst>
      <p:ext uri="{BB962C8B-B14F-4D97-AF65-F5344CB8AC3E}">
        <p14:creationId xmlns:p14="http://schemas.microsoft.com/office/powerpoint/2010/main" val="2716222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228"/>
            <a:ext cx="7772400" cy="1458194"/>
          </a:xfrm>
        </p:spPr>
        <p:txBody>
          <a:bodyPr>
            <a:normAutofit/>
          </a:bodyPr>
          <a:lstStyle/>
          <a:p>
            <a:r>
              <a:rPr lang="en-US" dirty="0"/>
              <a:t>Do not “write like a lawyer”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13490"/>
            <a:ext cx="6400800" cy="4677103"/>
          </a:xfrm>
        </p:spPr>
        <p:txBody>
          <a:bodyPr>
            <a:normAutofit fontScale="6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Explain jargon (”Standing might be called the ‘house on fire’ principle—if the fire isn’t in your house, you don’t have ‘standing’”)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One thought per sentence. Sentences should be shorter than the ones you learned to write in legal writing.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When an idea is novel, complicated, or surprising, signal that you know that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“The idea that the Constitution protects the climate seems like a new idea—but it has a venerable history in areas like natural resources and Federal Indian law.”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“Many people are surprised to learn that the FBI doesn’t investigate ordinary crime, but there’s a reason for that.”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“’Stare decisis’ is a complex term for a relatively simple idea—courts should not flip flop back and forth on given issues; even if judges don’t like precedent, they are usually required to observe it. ”</a:t>
            </a:r>
          </a:p>
        </p:txBody>
      </p:sp>
    </p:spTree>
    <p:extLst>
      <p:ext uri="{BB962C8B-B14F-4D97-AF65-F5344CB8AC3E}">
        <p14:creationId xmlns:p14="http://schemas.microsoft.com/office/powerpoint/2010/main" val="1881697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should happen now, and how can the reader help? Be specific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83855"/>
            <a:ext cx="6400800" cy="403747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Think of specific things that need to happen.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How can your readers help? If Congress needs to act, let them know what they can do. </a:t>
            </a:r>
          </a:p>
        </p:txBody>
      </p:sp>
    </p:spTree>
    <p:extLst>
      <p:ext uri="{BB962C8B-B14F-4D97-AF65-F5344CB8AC3E}">
        <p14:creationId xmlns:p14="http://schemas.microsoft.com/office/powerpoint/2010/main" val="3816837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>
            <a:normAutofit/>
          </a:bodyPr>
          <a:lstStyle/>
          <a:p>
            <a:r>
              <a:rPr lang="en-US" dirty="0"/>
              <a:t>Conclusion (“tag”)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83855"/>
            <a:ext cx="6400800" cy="403747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Outline what readers have learned and where it might lead them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Return to the beginning (“If they can make some kind of liberal menace out of my poor dead Uncle George, they can smear you or anybody else.”)</a:t>
            </a:r>
          </a:p>
        </p:txBody>
      </p:sp>
    </p:spTree>
    <p:extLst>
      <p:ext uri="{BB962C8B-B14F-4D97-AF65-F5344CB8AC3E}">
        <p14:creationId xmlns:p14="http://schemas.microsoft.com/office/powerpoint/2010/main" val="3867246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Placing an op-ed</a:t>
            </a:r>
          </a:p>
        </p:txBody>
      </p:sp>
      <p:pic>
        <p:nvPicPr>
          <p:cNvPr id="5" name="Content Placeholder 4" descr="Lou_Grant_Ed_Asner_1977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83" b="7183"/>
          <a:stretch>
            <a:fillRect/>
          </a:stretch>
        </p:blipFill>
        <p:spPr>
          <a:xfrm>
            <a:off x="457200" y="1600201"/>
            <a:ext cx="3453201" cy="386992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2319"/>
            <a:ext cx="4038600" cy="522600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Right away</a:t>
            </a:r>
          </a:p>
          <a:p>
            <a:r>
              <a:rPr lang="en-US" dirty="0"/>
              <a:t>Submit the entire thing, at the proper length</a:t>
            </a:r>
          </a:p>
          <a:p>
            <a:pPr lvl="1"/>
            <a:r>
              <a:rPr lang="en-US" dirty="0"/>
              <a:t>Study the outlet</a:t>
            </a:r>
          </a:p>
          <a:p>
            <a:pPr lvl="1"/>
            <a:r>
              <a:rPr lang="en-US" dirty="0"/>
              <a:t>Don’t say “you can cut it”</a:t>
            </a:r>
          </a:p>
          <a:p>
            <a:pPr lvl="1"/>
            <a:r>
              <a:rPr lang="en-US" dirty="0"/>
              <a:t>No footnotes, no legal citation, no jargon world</a:t>
            </a:r>
          </a:p>
          <a:p>
            <a:r>
              <a:rPr lang="en-US" dirty="0"/>
              <a:t>Introduce self </a:t>
            </a:r>
          </a:p>
          <a:p>
            <a:pPr lvl="1"/>
            <a:r>
              <a:rPr lang="en-US" dirty="0"/>
              <a:t>Do you have a name to drop? </a:t>
            </a:r>
          </a:p>
          <a:p>
            <a:pPr lvl="1"/>
            <a:r>
              <a:rPr lang="en-US" dirty="0"/>
              <a:t>Who are you </a:t>
            </a:r>
          </a:p>
          <a:p>
            <a:pPr lvl="1"/>
            <a:r>
              <a:rPr lang="en-US" dirty="0"/>
              <a:t>Why they should buy your piece</a:t>
            </a:r>
          </a:p>
          <a:p>
            <a:pPr lvl="1"/>
            <a:r>
              <a:rPr lang="en-US" dirty="0"/>
              <a:t>Have you published elsewhere?</a:t>
            </a:r>
          </a:p>
          <a:p>
            <a:r>
              <a:rPr lang="en-US" dirty="0"/>
              <a:t>Explain why this is relevant at this time (Don’t assume the editor knows)</a:t>
            </a:r>
          </a:p>
          <a:p>
            <a:r>
              <a:rPr lang="en-US" dirty="0"/>
              <a:t>Do not use legal jargon in your pitch. </a:t>
            </a:r>
          </a:p>
          <a:p>
            <a:r>
              <a:rPr lang="en-US" dirty="0"/>
              <a:t>One outlet at a time—do not do simultaneous submission until you are pretty well known.</a:t>
            </a:r>
          </a:p>
          <a:p>
            <a:r>
              <a:rPr lang="en-US" dirty="0"/>
              <a:t>Don’t expect quick response or lots of feedback. Editors don’t often ask for rewrites.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8941" y="5828282"/>
            <a:ext cx="3161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“My eyes glaze over.”</a:t>
            </a:r>
          </a:p>
        </p:txBody>
      </p:sp>
    </p:spTree>
    <p:extLst>
      <p:ext uri="{BB962C8B-B14F-4D97-AF65-F5344CB8AC3E}">
        <p14:creationId xmlns:p14="http://schemas.microsoft.com/office/powerpoint/2010/main" val="233900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48721"/>
            <a:ext cx="3530753" cy="12256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300">
                <a:solidFill>
                  <a:schemeClr val="bg1"/>
                </a:solidFill>
              </a:rPr>
              <a:t>This work matters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3904" y="1749756"/>
            <a:ext cx="35387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3326" y="1909192"/>
            <a:ext cx="3439885" cy="3647710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Public opinion is formed very quickly on a given issue. You are the voice of progressive legal thought at a moment when it matters.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The prompt appearance of progressive views signals to members of the community that there are like-minded people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Some local media outlets won’t run anything on an issue if you don’t supply it.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Don’t think the op-ed has to be in NYT or </a:t>
            </a:r>
            <a:r>
              <a:rPr lang="en-US" sz="1400" dirty="0" err="1">
                <a:solidFill>
                  <a:schemeClr val="bg1"/>
                </a:solidFill>
              </a:rPr>
              <a:t>WaPo</a:t>
            </a:r>
            <a:r>
              <a:rPr lang="en-US" sz="1400" dirty="0">
                <a:solidFill>
                  <a:schemeClr val="bg1"/>
                </a:solidFill>
              </a:rPr>
              <a:t> to make a difference. Well reasoned op-eds are also career boosters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Websites, local and national, are looking for interesting content.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Research them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Well reasoned op-eds are also career boosters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5520" y="5707672"/>
            <a:ext cx="353549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9" descr="A person sitting on a table&#10;&#10;Description automatically generated">
            <a:extLst>
              <a:ext uri="{FF2B5EF4-FFF2-40B4-BE49-F238E27FC236}">
                <a16:creationId xmlns:a16="http://schemas.microsoft.com/office/drawing/2014/main" id="{D480212E-B1D9-CC4A-A86B-9624AD1906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l="17302" r="6192"/>
          <a:stretch/>
        </p:blipFill>
        <p:spPr>
          <a:xfrm>
            <a:off x="4894089" y="10"/>
            <a:ext cx="4249911" cy="68579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C5162F-B609-BE40-9AEC-1B3FB1D9DA66}"/>
              </a:ext>
            </a:extLst>
          </p:cNvPr>
          <p:cNvSpPr txBox="1"/>
          <p:nvPr/>
        </p:nvSpPr>
        <p:spPr>
          <a:xfrm>
            <a:off x="5339255" y="5801710"/>
            <a:ext cx="3205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00FF00"/>
                </a:highlight>
              </a:rPr>
              <a:t>“This is a big story and you’re part of it. Keep those lights on,. America.”</a:t>
            </a:r>
          </a:p>
        </p:txBody>
      </p:sp>
    </p:spTree>
    <p:extLst>
      <p:ext uri="{BB962C8B-B14F-4D97-AF65-F5344CB8AC3E}">
        <p14:creationId xmlns:p14="http://schemas.microsoft.com/office/powerpoint/2010/main" val="227405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697" y="705144"/>
            <a:ext cx="7772400" cy="1237288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First things to remember when writing or pitching: you will be doing good, necessary work for which you are eminently qualified.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8126" y="2364827"/>
            <a:ext cx="6400800" cy="3662855"/>
          </a:xfrm>
        </p:spPr>
        <p:txBody>
          <a:bodyPr>
            <a:normAutofit fontScale="6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Your opinion matters, regardless of your “credentials.” There are many kinds of knowledge you can draw on.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Don’t adopt the </a:t>
            </a:r>
            <a:r>
              <a:rPr lang="en-US" dirty="0" err="1">
                <a:solidFill>
                  <a:schemeClr val="tx1"/>
                </a:solidFill>
              </a:rPr>
              <a:t>credentialist</a:t>
            </a:r>
            <a:r>
              <a:rPr lang="en-US" dirty="0">
                <a:solidFill>
                  <a:schemeClr val="tx1"/>
                </a:solidFill>
              </a:rPr>
              <a:t> deference that law school inculcates. You, whatever your level in legal education or practice, matter and your opinion should matter to readers and will if clearly presented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Don’t apologize for what you believe.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1"/>
                </a:solidFill>
              </a:rPr>
              <a:t>We are right and they are wrong.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1"/>
                </a:solidFill>
              </a:rPr>
              <a:t>Look around. We are on the move. The other side has lost their stranglehold on the narrative.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1"/>
                </a:solidFill>
              </a:rPr>
              <a:t>Law school discourse discourages passion. </a:t>
            </a:r>
            <a:r>
              <a:rPr lang="en-US" b="1" i="1" u="sng" dirty="0">
                <a:solidFill>
                  <a:schemeClr val="tx1"/>
                </a:solidFill>
              </a:rPr>
              <a:t>Rediscover it.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1"/>
                </a:solidFill>
              </a:rPr>
              <a:t>And remember:</a:t>
            </a:r>
          </a:p>
        </p:txBody>
      </p:sp>
    </p:spTree>
    <p:extLst>
      <p:ext uri="{BB962C8B-B14F-4D97-AF65-F5344CB8AC3E}">
        <p14:creationId xmlns:p14="http://schemas.microsoft.com/office/powerpoint/2010/main" val="2320939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79EE6-8555-0947-8E13-9446C58AD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086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Don’t be apologetic, don’t be intimidate, don’t be afraid.</a:t>
            </a:r>
            <a:br>
              <a:rPr lang="en-US" dirty="0"/>
            </a:br>
            <a:r>
              <a:rPr lang="en-US" dirty="0"/>
              <a:t>We are the ones who knock</a:t>
            </a:r>
          </a:p>
        </p:txBody>
      </p:sp>
      <p:pic>
        <p:nvPicPr>
          <p:cNvPr id="5" name="Content Placeholder 4" descr="A person wearing glasses&#10;&#10;Description automatically generated">
            <a:extLst>
              <a:ext uri="{FF2B5EF4-FFF2-40B4-BE49-F238E27FC236}">
                <a16:creationId xmlns:a16="http://schemas.microsoft.com/office/drawing/2014/main" id="{B9BA17E7-DCC0-1A4C-AEEA-CEDF405643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2918" y="1791138"/>
            <a:ext cx="6350000" cy="42418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44F8F1-25E0-3243-AAAF-B368A79674AB}"/>
              </a:ext>
            </a:extLst>
          </p:cNvPr>
          <p:cNvSpPr txBox="1"/>
          <p:nvPr/>
        </p:nvSpPr>
        <p:spPr>
          <a:xfrm>
            <a:off x="1312918" y="6032938"/>
            <a:ext cx="6107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 apology. No surrender.</a:t>
            </a:r>
          </a:p>
          <a:p>
            <a:pPr algn="ctr"/>
            <a:r>
              <a:rPr lang="en-US" i="1" dirty="0"/>
              <a:t>Not one step back. </a:t>
            </a:r>
          </a:p>
        </p:txBody>
      </p:sp>
    </p:spTree>
    <p:extLst>
      <p:ext uri="{BB962C8B-B14F-4D97-AF65-F5344CB8AC3E}">
        <p14:creationId xmlns:p14="http://schemas.microsoft.com/office/powerpoint/2010/main" val="1664928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and selling an op-ed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2319"/>
            <a:ext cx="4038600" cy="52260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Timely</a:t>
            </a:r>
          </a:p>
          <a:p>
            <a:r>
              <a:rPr lang="en-US" dirty="0"/>
              <a:t>Specific</a:t>
            </a:r>
          </a:p>
          <a:p>
            <a:r>
              <a:rPr lang="en-US" dirty="0"/>
              <a:t>Original</a:t>
            </a:r>
          </a:p>
          <a:p>
            <a:r>
              <a:rPr lang="en-US" dirty="0"/>
              <a:t>Complete</a:t>
            </a:r>
          </a:p>
          <a:p>
            <a:r>
              <a:rPr lang="en-US" dirty="0"/>
              <a:t>Correct</a:t>
            </a:r>
          </a:p>
          <a:p>
            <a:pPr lvl="1"/>
            <a:r>
              <a:rPr lang="en-US" dirty="0"/>
              <a:t>Research</a:t>
            </a:r>
          </a:p>
          <a:p>
            <a:pPr lvl="1"/>
            <a:r>
              <a:rPr lang="en-US" dirty="0"/>
              <a:t>Length </a:t>
            </a:r>
          </a:p>
          <a:p>
            <a:pPr lvl="1"/>
            <a:r>
              <a:rPr lang="en-US" dirty="0"/>
              <a:t>Proofread</a:t>
            </a:r>
          </a:p>
          <a:p>
            <a:pPr lvl="1"/>
            <a:r>
              <a:rPr lang="en-US" dirty="0"/>
              <a:t>Documented </a:t>
            </a:r>
          </a:p>
          <a:p>
            <a:r>
              <a:rPr lang="en-US" dirty="0"/>
              <a:t>Clear</a:t>
            </a:r>
          </a:p>
          <a:p>
            <a:r>
              <a:rPr lang="en-US" dirty="0"/>
              <a:t>Consistent</a:t>
            </a:r>
          </a:p>
          <a:p>
            <a:r>
              <a:rPr lang="en-US" dirty="0"/>
              <a:t>Formatted for the outlet</a:t>
            </a:r>
          </a:p>
          <a:p>
            <a:endParaRPr lang="en-US" dirty="0"/>
          </a:p>
        </p:txBody>
      </p:sp>
      <p:pic>
        <p:nvPicPr>
          <p:cNvPr id="13" name="Content Placeholder 12" descr="A picture containing newspaper, text, man&#10;&#10;Description automatically generated">
            <a:extLst>
              <a:ext uri="{FF2B5EF4-FFF2-40B4-BE49-F238E27FC236}">
                <a16:creationId xmlns:a16="http://schemas.microsoft.com/office/drawing/2014/main" id="{8DAA13D8-05AE-354A-A401-BA252C3CD7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42140" y="1417638"/>
            <a:ext cx="3654553" cy="3532734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B766FE2-CC7F-8C4B-9C26-0D848AAC1167}"/>
              </a:ext>
            </a:extLst>
          </p:cNvPr>
          <p:cNvSpPr txBox="1"/>
          <p:nvPr/>
        </p:nvSpPr>
        <p:spPr>
          <a:xfrm>
            <a:off x="924910" y="5297214"/>
            <a:ext cx="33317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You’re dealing with people whose world moves very fast and who are a little put off by lawyers.</a:t>
            </a:r>
          </a:p>
        </p:txBody>
      </p:sp>
    </p:spTree>
    <p:extLst>
      <p:ext uri="{BB962C8B-B14F-4D97-AF65-F5344CB8AC3E}">
        <p14:creationId xmlns:p14="http://schemas.microsoft.com/office/powerpoint/2010/main" val="299355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r>
              <a:rPr lang="en-US" dirty="0"/>
              <a:t>Parts of an op-ed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83855"/>
            <a:ext cx="6400800" cy="403747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Interesting lede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Statement of relevance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Claim of authority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Proleptical</a:t>
            </a:r>
            <a:r>
              <a:rPr lang="en-US" dirty="0">
                <a:solidFill>
                  <a:schemeClr val="tx1"/>
                </a:solidFill>
              </a:rPr>
              <a:t> analysis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Fair summary of opposition view(s)—	specifics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Summary of correct position, with reason 	why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What should we do (specific)?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Conclusion: Circle back to lede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273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lede</a:t>
            </a:r>
            <a:r>
              <a:rPr lang="en-US" dirty="0"/>
              <a:t> is crucial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83855"/>
            <a:ext cx="6400800" cy="4037470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Poor: “The recent controversy over executive nominations by Gov. Kitzhaber raises important questions.”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05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lede</a:t>
            </a:r>
            <a:r>
              <a:rPr lang="en-US" dirty="0"/>
              <a:t> is crucial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83855"/>
            <a:ext cx="6400800" cy="403747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Poor: “The recent controversy over executive nominations by Gov. Kitzhaber raises important questions.”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So-so: “The Republican majority in the Oregon Senate blocked my nomination to the Crime Commission. Here’s why that matters.”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84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4685"/>
            <a:ext cx="7772400" cy="123728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lede</a:t>
            </a:r>
            <a:r>
              <a:rPr lang="en-US" dirty="0"/>
              <a:t> is crucial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83855"/>
            <a:ext cx="6400800" cy="403747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Best: “When I read in the newspaper that the Oregon Senate had rejected my Uncle George for the Crime Commission, I was surprised. George has been dead since 1958, and spent his career as lodge secretary of the Richmond Elks. Only later did I realized they had my name wrong, and had voted me down without even knowing who I am.”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231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1286</Words>
  <Application>Microsoft Macintosh PowerPoint</Application>
  <PresentationFormat>On-screen Show (4:3)</PresentationFormat>
  <Paragraphs>108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Anatomy of an  Op-ed</vt:lpstr>
      <vt:lpstr>This work matters</vt:lpstr>
      <vt:lpstr>First things to remember when writing or pitching: you will be doing good, necessary work for which you are eminently qualified. </vt:lpstr>
      <vt:lpstr>Don’t be apologetic, don’t be intimidate, don’t be afraid. We are the ones who knock</vt:lpstr>
      <vt:lpstr>Writing and selling an op-ed</vt:lpstr>
      <vt:lpstr>Parts of an op-ed</vt:lpstr>
      <vt:lpstr>The lede is crucial</vt:lpstr>
      <vt:lpstr>The lede is crucial</vt:lpstr>
      <vt:lpstr>The lede is crucial</vt:lpstr>
      <vt:lpstr> Statement of relevance</vt:lpstr>
      <vt:lpstr> Claim of authority</vt:lpstr>
      <vt:lpstr> Rhetorical authority</vt:lpstr>
      <vt:lpstr>Once you’ve made it, live up to it  </vt:lpstr>
      <vt:lpstr>The ethos is made by fairness and proleptical argument</vt:lpstr>
      <vt:lpstr>Do not “write like a lawyer”</vt:lpstr>
      <vt:lpstr>What should happen now, and how can the reader help? Be specific</vt:lpstr>
      <vt:lpstr>Conclusion (“tag”)</vt:lpstr>
      <vt:lpstr>Placing an op-ed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Anatomy of an  Op-ed</dc:title>
  <dc:creator>Garrett Epps</dc:creator>
  <cp:lastModifiedBy>Garrett Epps</cp:lastModifiedBy>
  <cp:revision>16</cp:revision>
  <dcterms:created xsi:type="dcterms:W3CDTF">2020-06-12T12:55:49Z</dcterms:created>
  <dcterms:modified xsi:type="dcterms:W3CDTF">2020-06-12T18:21:26Z</dcterms:modified>
</cp:coreProperties>
</file>